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19" r:id="rId3"/>
    <p:sldId id="1037" r:id="rId4"/>
    <p:sldId id="1035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2" r:id="rId18"/>
    <p:sldId id="313" r:id="rId19"/>
    <p:sldId id="314" r:id="rId20"/>
    <p:sldId id="315" r:id="rId21"/>
    <p:sldId id="316" r:id="rId22"/>
    <p:sldId id="318" r:id="rId23"/>
    <p:sldId id="1232" r:id="rId24"/>
    <p:sldId id="321" r:id="rId25"/>
    <p:sldId id="320" r:id="rId26"/>
    <p:sldId id="322" r:id="rId27"/>
    <p:sldId id="323" r:id="rId28"/>
    <p:sldId id="324" r:id="rId29"/>
    <p:sldId id="326" r:id="rId30"/>
    <p:sldId id="1026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63E3089-A5E4-43D4-AFD9-CA933C6B726D}">
          <p14:sldIdLst>
            <p14:sldId id="256"/>
            <p14:sldId id="319"/>
            <p14:sldId id="1037"/>
            <p14:sldId id="1035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3"/>
            <p14:sldId id="314"/>
            <p14:sldId id="315"/>
            <p14:sldId id="316"/>
            <p14:sldId id="318"/>
            <p14:sldId id="1232"/>
            <p14:sldId id="321"/>
            <p14:sldId id="320"/>
            <p14:sldId id="322"/>
            <p14:sldId id="323"/>
            <p14:sldId id="324"/>
            <p14:sldId id="326"/>
            <p14:sldId id="10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9C200"/>
    <a:srgbClr val="66FF66"/>
    <a:srgbClr val="FFFF66"/>
    <a:srgbClr val="FFFFFF"/>
    <a:srgbClr val="191F1E"/>
    <a:srgbClr val="000000"/>
    <a:srgbClr val="8FAADC"/>
    <a:srgbClr val="B1111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57" d="100"/>
          <a:sy n="57" d="100"/>
        </p:scale>
        <p:origin x="81" y="1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9B819-8D19-4693-A8AD-3BA72479B73F}" type="datetimeFigureOut">
              <a:rPr lang="pt-BR" smtClean="0"/>
              <a:t>04/05/2020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0881C-ABFB-478B-9A8D-368D536046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92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>
            <a:extLst>
              <a:ext uri="{FF2B5EF4-FFF2-40B4-BE49-F238E27FC236}">
                <a16:creationId xmlns:a16="http://schemas.microsoft.com/office/drawing/2014/main" id="{92D9B0F9-98C1-4BB8-A906-C7B89708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pt-BR" altLang="pt-BR" sz="1800">
              <a:latin typeface="Arial" panose="020B060402020202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DCE6E3F8-C557-4E78-B46A-0ECADB49715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ço Reservado para Imagem de Slide 1">
            <a:extLst>
              <a:ext uri="{FF2B5EF4-FFF2-40B4-BE49-F238E27FC236}">
                <a16:creationId xmlns:a16="http://schemas.microsoft.com/office/drawing/2014/main" id="{609828C6-9A70-45F2-B3F8-7790D310B7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Espaço Reservado para Anotações 2">
            <a:extLst>
              <a:ext uri="{FF2B5EF4-FFF2-40B4-BE49-F238E27FC236}">
                <a16:creationId xmlns:a16="http://schemas.microsoft.com/office/drawing/2014/main" id="{0A6BAED7-913C-4B71-852A-E9637DA4C5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N:N</a:t>
            </a:r>
          </a:p>
        </p:txBody>
      </p:sp>
      <p:sp>
        <p:nvSpPr>
          <p:cNvPr id="44036" name="Espaço Reservado para Número de Slide 3">
            <a:extLst>
              <a:ext uri="{FF2B5EF4-FFF2-40B4-BE49-F238E27FC236}">
                <a16:creationId xmlns:a16="http://schemas.microsoft.com/office/drawing/2014/main" id="{ADF7A48A-58DA-4C80-B893-537526B6B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9E70617-2E21-4CB2-AA61-34917CBE1EEC}" type="slidenum">
              <a:rPr lang="en-US" altLang="pt-BR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ço Reservado para Imagem de Slide 1">
            <a:extLst>
              <a:ext uri="{FF2B5EF4-FFF2-40B4-BE49-F238E27FC236}">
                <a16:creationId xmlns:a16="http://schemas.microsoft.com/office/drawing/2014/main" id="{920C2A78-350E-43C7-A94A-8F6B02EB67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Espaço Reservado para Anotações 2">
            <a:extLst>
              <a:ext uri="{FF2B5EF4-FFF2-40B4-BE49-F238E27FC236}">
                <a16:creationId xmlns:a16="http://schemas.microsoft.com/office/drawing/2014/main" id="{F7EBB12E-F9EC-423A-9F8C-150219ECF33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1:N</a:t>
            </a:r>
          </a:p>
        </p:txBody>
      </p:sp>
      <p:sp>
        <p:nvSpPr>
          <p:cNvPr id="46084" name="Espaço Reservado para Número de Slide 3">
            <a:extLst>
              <a:ext uri="{FF2B5EF4-FFF2-40B4-BE49-F238E27FC236}">
                <a16:creationId xmlns:a16="http://schemas.microsoft.com/office/drawing/2014/main" id="{03D226A0-9B9A-46BD-91CA-3DED7E396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9FFDC2-758B-4811-9799-89AA97A4FA33}" type="slidenum">
              <a:rPr lang="en-US" altLang="pt-BR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6776B15C-1127-4189-98E3-F94308F2E4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41DE9E-0612-4272-BB64-1BEA7DA739C8}" type="slidenum">
              <a:rPr lang="pt-BR" altLang="pt-BR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7304A616-BC7E-41BA-A100-9B8F614F0A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33B02ACD-60F5-4FDB-9161-D1499818D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Imagem de Slide 1">
            <a:extLst>
              <a:ext uri="{FF2B5EF4-FFF2-40B4-BE49-F238E27FC236}">
                <a16:creationId xmlns:a16="http://schemas.microsoft.com/office/drawing/2014/main" id="{2C80476C-C6E0-4C82-B001-D89BEA52F9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Espaço Reservado para Anotações 2">
            <a:extLst>
              <a:ext uri="{FF2B5EF4-FFF2-40B4-BE49-F238E27FC236}">
                <a16:creationId xmlns:a16="http://schemas.microsoft.com/office/drawing/2014/main" id="{5652B788-81A2-45AC-A211-8BF488B92F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Lógico, mapeia o modelo conceitual para o modelo entidade relacionamento (descrição das chaves primárias, estrageiras etc)</a:t>
            </a:r>
          </a:p>
          <a:p>
            <a:r>
              <a:rPr lang="pt-BR" altLang="pt-BR"/>
              <a:t>Físico, mapeia o modelo entidade-relacionamento para o SQL</a:t>
            </a:r>
          </a:p>
        </p:txBody>
      </p:sp>
      <p:sp>
        <p:nvSpPr>
          <p:cNvPr id="16388" name="Espaço Reservado para Número de Slide 3">
            <a:extLst>
              <a:ext uri="{FF2B5EF4-FFF2-40B4-BE49-F238E27FC236}">
                <a16:creationId xmlns:a16="http://schemas.microsoft.com/office/drawing/2014/main" id="{5ACE54B4-A323-464D-9AA2-B28A2CFF2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95B8F1-FEA5-4EF2-946D-B1B03E1814DB}" type="slidenum">
              <a:rPr lang="en-US" altLang="pt-BR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ço Reservado para Imagem de Slide 1">
            <a:extLst>
              <a:ext uri="{FF2B5EF4-FFF2-40B4-BE49-F238E27FC236}">
                <a16:creationId xmlns:a16="http://schemas.microsoft.com/office/drawing/2014/main" id="{9A7B99C8-CB2A-4B7D-8DB2-93F599127D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Espaço Reservado para Anotações 2">
            <a:extLst>
              <a:ext uri="{FF2B5EF4-FFF2-40B4-BE49-F238E27FC236}">
                <a16:creationId xmlns:a16="http://schemas.microsoft.com/office/drawing/2014/main" id="{0AA7D6DD-D746-4AF2-911A-A0B41A0ECA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9460" name="Espaço Reservado para Número de Slide 3">
            <a:extLst>
              <a:ext uri="{FF2B5EF4-FFF2-40B4-BE49-F238E27FC236}">
                <a16:creationId xmlns:a16="http://schemas.microsoft.com/office/drawing/2014/main" id="{B946697D-61FD-4C85-ACDE-31388BC23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D0A4D32-BA4B-4E44-88F9-F4FF62429EDF}" type="slidenum">
              <a:rPr lang="en-US" altLang="pt-BR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>
            <a:extLst>
              <a:ext uri="{FF2B5EF4-FFF2-40B4-BE49-F238E27FC236}">
                <a16:creationId xmlns:a16="http://schemas.microsoft.com/office/drawing/2014/main" id="{F6171CD0-26F1-4957-888E-8D87714E81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Espaço Reservado para Anotações 2">
            <a:extLst>
              <a:ext uri="{FF2B5EF4-FFF2-40B4-BE49-F238E27FC236}">
                <a16:creationId xmlns:a16="http://schemas.microsoft.com/office/drawing/2014/main" id="{BA3CB51B-D62C-471B-A4B2-5B7084B554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Falar de varios exemplos de sistemas e aplicacoes</a:t>
            </a:r>
          </a:p>
          <a:p>
            <a:r>
              <a:rPr lang="pt-BR" altLang="pt-BR"/>
              <a:t>O nome da entidade eh normalmente escrito no singular</a:t>
            </a:r>
          </a:p>
          <a:p>
            <a:r>
              <a:rPr lang="pt-BR" altLang="pt-BR"/>
              <a:t>QUAL É A PRIMEIRA COISA QUE NOS PRECISAMOS FAZER QUANDO PENSAMOS NA MODELAGEM DE UM SISTEMA? Eh idetificar os objetos de interesse</a:t>
            </a:r>
          </a:p>
          <a:p>
            <a:r>
              <a:rPr lang="pt-BR" altLang="pt-BR"/>
              <a:t>Por exemplo, se eu quero modelar o sistema de uma empresa, qual eh o primeio objeto que nos precisamos? Qual eh o objeto que toda empresa tem ou que a nossa empresa tem? Empregado. O nome do conjunto de objetos do mundo real é empregado</a:t>
            </a:r>
            <a:endParaRPr lang="en-US" altLang="pt-BR"/>
          </a:p>
        </p:txBody>
      </p:sp>
      <p:sp>
        <p:nvSpPr>
          <p:cNvPr id="21508" name="Espaço Reservado para Número de Slide 3">
            <a:extLst>
              <a:ext uri="{FF2B5EF4-FFF2-40B4-BE49-F238E27FC236}">
                <a16:creationId xmlns:a16="http://schemas.microsoft.com/office/drawing/2014/main" id="{E558C04E-87F5-419C-A046-8DB9C0793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940C18-ECA0-465B-8F6B-422F2DBD0D51}" type="slidenum">
              <a:rPr lang="en-US" altLang="pt-BR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>
            <a:extLst>
              <a:ext uri="{FF2B5EF4-FFF2-40B4-BE49-F238E27FC236}">
                <a16:creationId xmlns:a16="http://schemas.microsoft.com/office/drawing/2014/main" id="{B63CEF54-76A7-4F60-91AC-ACB5E05160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Espaço Reservado para Anotações 2">
            <a:extLst>
              <a:ext uri="{FF2B5EF4-FFF2-40B4-BE49-F238E27FC236}">
                <a16:creationId xmlns:a16="http://schemas.microsoft.com/office/drawing/2014/main" id="{0FD5F2C8-C236-4DF1-B9EE-0858002EB3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24580" name="Espaço Reservado para Número de Slide 3">
            <a:extLst>
              <a:ext uri="{FF2B5EF4-FFF2-40B4-BE49-F238E27FC236}">
                <a16:creationId xmlns:a16="http://schemas.microsoft.com/office/drawing/2014/main" id="{49343C6F-8CFE-4349-9ED9-76B4CCA17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6855E19-AEFB-4F22-90CA-64C4DCE4CBE0}" type="slidenum">
              <a:rPr lang="en-US" altLang="pt-BR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ço Reservado para Imagem de Slide 1">
            <a:extLst>
              <a:ext uri="{FF2B5EF4-FFF2-40B4-BE49-F238E27FC236}">
                <a16:creationId xmlns:a16="http://schemas.microsoft.com/office/drawing/2014/main" id="{A250ED77-B755-4C57-B195-1D84D09AC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Espaço Reservado para Anotações 2">
            <a:extLst>
              <a:ext uri="{FF2B5EF4-FFF2-40B4-BE49-F238E27FC236}">
                <a16:creationId xmlns:a16="http://schemas.microsoft.com/office/drawing/2014/main" id="{8A95FDAE-2C56-4D65-A577-2068C7B7B6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Cada ocorrencia de empregado gerencia no maximo um departamento</a:t>
            </a:r>
          </a:p>
          <a:p>
            <a:r>
              <a:rPr lang="pt-BR" altLang="pt-BR"/>
              <a:t>Cada departamento é gerenciado por no maximo uma empregado</a:t>
            </a:r>
            <a:endParaRPr lang="en-US" altLang="pt-BR"/>
          </a:p>
        </p:txBody>
      </p:sp>
      <p:sp>
        <p:nvSpPr>
          <p:cNvPr id="35844" name="Espaço Reservado para Número de Slide 3">
            <a:extLst>
              <a:ext uri="{FF2B5EF4-FFF2-40B4-BE49-F238E27FC236}">
                <a16:creationId xmlns:a16="http://schemas.microsoft.com/office/drawing/2014/main" id="{AF594AA6-1F0B-45AA-B753-4CB3D1998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3106D9-F86E-4C61-86C6-026E56EA4859}" type="slidenum">
              <a:rPr lang="en-US" altLang="pt-BR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ço Reservado para Imagem de Slide 1">
            <a:extLst>
              <a:ext uri="{FF2B5EF4-FFF2-40B4-BE49-F238E27FC236}">
                <a16:creationId xmlns:a16="http://schemas.microsoft.com/office/drawing/2014/main" id="{356F39C8-28D9-42C8-9DB9-6BBE012C99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Espaço Reservado para Anotações 2">
            <a:extLst>
              <a:ext uri="{FF2B5EF4-FFF2-40B4-BE49-F238E27FC236}">
                <a16:creationId xmlns:a16="http://schemas.microsoft.com/office/drawing/2014/main" id="{96D54EA4-E88F-4418-B54E-139ED1DD61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Cada ocorrência de departamento tem N empregados.</a:t>
            </a:r>
          </a:p>
          <a:p>
            <a:r>
              <a:rPr lang="pt-BR" altLang="pt-BR"/>
              <a:t>Cada ocorrência de Empregado só pode estar em 1 departamento.</a:t>
            </a:r>
            <a:endParaRPr lang="en-US" altLang="pt-BR"/>
          </a:p>
        </p:txBody>
      </p:sp>
      <p:sp>
        <p:nvSpPr>
          <p:cNvPr id="37892" name="Espaço Reservado para Número de Slide 3">
            <a:extLst>
              <a:ext uri="{FF2B5EF4-FFF2-40B4-BE49-F238E27FC236}">
                <a16:creationId xmlns:a16="http://schemas.microsoft.com/office/drawing/2014/main" id="{22C7964E-4483-42AC-A8C6-619332CF3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AA3198-55E6-46E4-B262-67E594BC08F1}" type="slidenum">
              <a:rPr lang="en-US" altLang="pt-BR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ço Reservado para Imagem de Slide 1">
            <a:extLst>
              <a:ext uri="{FF2B5EF4-FFF2-40B4-BE49-F238E27FC236}">
                <a16:creationId xmlns:a16="http://schemas.microsoft.com/office/drawing/2014/main" id="{A4E1D531-CF42-4C4B-8942-F9E9D53198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Espaço Reservado para Anotações 2">
            <a:extLst>
              <a:ext uri="{FF2B5EF4-FFF2-40B4-BE49-F238E27FC236}">
                <a16:creationId xmlns:a16="http://schemas.microsoft.com/office/drawing/2014/main" id="{9B50409D-9F47-4C35-9C48-24580FBD43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39940" name="Espaço Reservado para Número de Slide 3">
            <a:extLst>
              <a:ext uri="{FF2B5EF4-FFF2-40B4-BE49-F238E27FC236}">
                <a16:creationId xmlns:a16="http://schemas.microsoft.com/office/drawing/2014/main" id="{F56F9A48-455D-43BD-98B1-7CFB101B3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416F4D-67A9-40EE-93DF-BF8FE4BBF118}" type="slidenum">
              <a:rPr lang="en-US" altLang="pt-BR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Imagem de Slide 1">
            <a:extLst>
              <a:ext uri="{FF2B5EF4-FFF2-40B4-BE49-F238E27FC236}">
                <a16:creationId xmlns:a16="http://schemas.microsoft.com/office/drawing/2014/main" id="{91223B16-204B-4CBF-84E0-ABA6EDDDD2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Espaço Reservado para Anotações 2">
            <a:extLst>
              <a:ext uri="{FF2B5EF4-FFF2-40B4-BE49-F238E27FC236}">
                <a16:creationId xmlns:a16="http://schemas.microsoft.com/office/drawing/2014/main" id="{8566D695-C573-4624-B783-0C0EEA4E0F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1:1</a:t>
            </a:r>
          </a:p>
        </p:txBody>
      </p:sp>
      <p:sp>
        <p:nvSpPr>
          <p:cNvPr id="41988" name="Espaço Reservado para Número de Slide 3">
            <a:extLst>
              <a:ext uri="{FF2B5EF4-FFF2-40B4-BE49-F238E27FC236}">
                <a16:creationId xmlns:a16="http://schemas.microsoft.com/office/drawing/2014/main" id="{372D6F92-4BC2-4FE6-9720-FD7738BD5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B2C05F-47B0-46C1-BFE2-1E96C1A5D150}" type="slidenum">
              <a:rPr lang="en-US" altLang="pt-BR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383" y="-240826"/>
            <a:ext cx="5514617" cy="47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3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9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777"/>
            <a:ext cx="12191999" cy="64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4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5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DYOZE-Business Woman with Hologram (3)">
            <a:hlinkClick r:id="" action="ppaction://media"/>
            <a:extLst>
              <a:ext uri="{FF2B5EF4-FFF2-40B4-BE49-F238E27FC236}">
                <a16:creationId xmlns:a16="http://schemas.microsoft.com/office/drawing/2014/main" id="{A516237C-C235-4CCC-B982-CB6500AAEA0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7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8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"/>
            <a:ext cx="12192000" cy="637429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E10430-D4EE-45E7-936A-0307D62D16A2}"/>
              </a:ext>
            </a:extLst>
          </p:cNvPr>
          <p:cNvSpPr txBox="1"/>
          <p:nvPr userDrawn="1"/>
        </p:nvSpPr>
        <p:spPr>
          <a:xfrm>
            <a:off x="131190" y="5168387"/>
            <a:ext cx="785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7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Mundo Mudou...</a:t>
            </a:r>
            <a:r>
              <a:rPr lang="pt-BR" sz="7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4" name="Software_Eating_EveryThing_Evolution of the City by BestReviews">
            <a:hlinkClick r:id="" action="ppaction://media"/>
            <a:extLst>
              <a:ext uri="{FF2B5EF4-FFF2-40B4-BE49-F238E27FC236}">
                <a16:creationId xmlns:a16="http://schemas.microsoft.com/office/drawing/2014/main" id="{C6BF7B96-25F4-42A5-803E-2E4631CE690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4"/>
            <a:ext cx="12192000" cy="63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8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97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818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DYOZE-Girl Finger Tap Hologram (2)">
            <a:hlinkClick r:id="" action="ppaction://media"/>
            <a:extLst>
              <a:ext uri="{FF2B5EF4-FFF2-40B4-BE49-F238E27FC236}">
                <a16:creationId xmlns:a16="http://schemas.microsoft.com/office/drawing/2014/main" id="{C5C41BC4-9325-4CB5-B776-AA365F4494D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5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74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89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6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3FAEC7-203D-4D06-B21D-A6FFE4EDF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9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20">
            <a:extLst>
              <a:ext uri="{FF2B5EF4-FFF2-40B4-BE49-F238E27FC236}">
                <a16:creationId xmlns:a16="http://schemas.microsoft.com/office/drawing/2014/main" id="{29DE9624-361C-48E7-AB0D-442D6BEFF71E}"/>
              </a:ext>
            </a:extLst>
          </p:cNvPr>
          <p:cNvGrpSpPr/>
          <p:nvPr userDrawn="1"/>
        </p:nvGrpSpPr>
        <p:grpSpPr>
          <a:xfrm>
            <a:off x="0" y="6371794"/>
            <a:ext cx="12192000" cy="491319"/>
            <a:chOff x="0" y="6366681"/>
            <a:chExt cx="9144000" cy="49131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917D376-DC61-4062-BCCD-DBEABD7C6D33}"/>
                </a:ext>
              </a:extLst>
            </p:cNvPr>
            <p:cNvSpPr/>
            <p:nvPr/>
          </p:nvSpPr>
          <p:spPr>
            <a:xfrm>
              <a:off x="0" y="6366681"/>
              <a:ext cx="9144000" cy="81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8A2CD98-BC65-4966-AEE0-715FDD8C779A}"/>
                </a:ext>
              </a:extLst>
            </p:cNvPr>
            <p:cNvSpPr/>
            <p:nvPr/>
          </p:nvSpPr>
          <p:spPr>
            <a:xfrm>
              <a:off x="0" y="6448567"/>
              <a:ext cx="9144000" cy="4094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</p:grpSp>
      <p:sp>
        <p:nvSpPr>
          <p:cNvPr id="11" name="TextBox 80">
            <a:extLst>
              <a:ext uri="{FF2B5EF4-FFF2-40B4-BE49-F238E27FC236}">
                <a16:creationId xmlns:a16="http://schemas.microsoft.com/office/drawing/2014/main" id="{60C8BBD6-87FE-4254-BC3B-A5B80B23FB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364" y="6451014"/>
            <a:ext cx="2928571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b="0" i="0" kern="1200" dirty="0" err="1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Profª</a:t>
            </a:r>
            <a:r>
              <a:rPr lang="pt-BR" sz="2000" b="0" i="0" kern="1200" dirty="0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Carmen LB Costa</a:t>
            </a:r>
            <a:endParaRPr lang="pt-BR" sz="2400" b="0" i="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348E363-F861-4103-871B-7C4C6BC68870}"/>
              </a:ext>
            </a:extLst>
          </p:cNvPr>
          <p:cNvGrpSpPr/>
          <p:nvPr userDrawn="1"/>
        </p:nvGrpSpPr>
        <p:grpSpPr>
          <a:xfrm>
            <a:off x="9996294" y="6452516"/>
            <a:ext cx="1206343" cy="421348"/>
            <a:chOff x="10245502" y="6436652"/>
            <a:chExt cx="1206343" cy="42134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495E929-53CE-4009-95DB-0F1664F11F65}"/>
                </a:ext>
              </a:extLst>
            </p:cNvPr>
            <p:cNvSpPr txBox="1"/>
            <p:nvPr userDrawn="1"/>
          </p:nvSpPr>
          <p:spPr>
            <a:xfrm>
              <a:off x="10730173" y="643665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Centro</a:t>
              </a:r>
            </a:p>
          </p:txBody>
        </p:sp>
        <p:pic>
          <p:nvPicPr>
            <p:cNvPr id="15" name="Imagem 14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9414D280-202D-4DCD-9EBD-9FAA28C6A4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5502" y="6467629"/>
              <a:ext cx="570179" cy="390371"/>
            </a:xfrm>
            <a:prstGeom prst="rect">
              <a:avLst/>
            </a:prstGeom>
            <a:effectLst/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69885B6-6BF9-4F10-8107-D7910AC068ED}"/>
                </a:ext>
              </a:extLst>
            </p:cNvPr>
            <p:cNvSpPr txBox="1"/>
            <p:nvPr userDrawn="1"/>
          </p:nvSpPr>
          <p:spPr>
            <a:xfrm>
              <a:off x="10760630" y="6606154"/>
              <a:ext cx="6912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Paula Souza</a:t>
              </a:r>
            </a:p>
          </p:txBody>
        </p:sp>
      </p:grp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DA7BF153-7996-464E-8FF7-CD23D8838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1"/>
          <a:stretch/>
        </p:blipFill>
        <p:spPr>
          <a:xfrm>
            <a:off x="11395451" y="6456346"/>
            <a:ext cx="630808" cy="409433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DC9C631-00B7-425C-9791-9AF3A395E0B2}"/>
              </a:ext>
            </a:extLst>
          </p:cNvPr>
          <p:cNvGrpSpPr/>
          <p:nvPr userDrawn="1"/>
        </p:nvGrpSpPr>
        <p:grpSpPr>
          <a:xfrm>
            <a:off x="8679546" y="6399864"/>
            <a:ext cx="1151007" cy="502410"/>
            <a:chOff x="38101" y="6395691"/>
            <a:chExt cx="1151007" cy="50241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9167341-09BD-472B-ADDB-353D75652E8D}"/>
                </a:ext>
              </a:extLst>
            </p:cNvPr>
            <p:cNvSpPr txBox="1"/>
            <p:nvPr/>
          </p:nvSpPr>
          <p:spPr>
            <a:xfrm>
              <a:off x="361637" y="6395691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9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Fatec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0465A5E-8236-409C-BD04-C49E765DCBFB}"/>
                </a:ext>
              </a:extLst>
            </p:cNvPr>
            <p:cNvSpPr txBox="1"/>
            <p:nvPr/>
          </p:nvSpPr>
          <p:spPr>
            <a:xfrm>
              <a:off x="378586" y="6621102"/>
              <a:ext cx="798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00FF00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Zona Sul</a:t>
              </a: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AFE97EC4-915D-471A-90D3-4CED2C68B61A}"/>
                </a:ext>
              </a:extLst>
            </p:cNvPr>
            <p:cNvSpPr/>
            <p:nvPr/>
          </p:nvSpPr>
          <p:spPr>
            <a:xfrm>
              <a:off x="38101" y="6477577"/>
              <a:ext cx="328142" cy="314147"/>
            </a:xfrm>
            <a:custGeom>
              <a:avLst/>
              <a:gdLst>
                <a:gd name="connsiteX0" fmla="*/ 95250 w 2486025"/>
                <a:gd name="connsiteY0" fmla="*/ 0 h 2857500"/>
                <a:gd name="connsiteX1" fmla="*/ 0 w 2486025"/>
                <a:gd name="connsiteY1" fmla="*/ 571500 h 2857500"/>
                <a:gd name="connsiteX2" fmla="*/ 828675 w 2486025"/>
                <a:gd name="connsiteY2" fmla="*/ 561975 h 2857500"/>
                <a:gd name="connsiteX3" fmla="*/ 200025 w 2486025"/>
                <a:gd name="connsiteY3" fmla="*/ 2857500 h 2857500"/>
                <a:gd name="connsiteX4" fmla="*/ 933450 w 2486025"/>
                <a:gd name="connsiteY4" fmla="*/ 2847975 h 2857500"/>
                <a:gd name="connsiteX5" fmla="*/ 1524000 w 2486025"/>
                <a:gd name="connsiteY5" fmla="*/ 571500 h 2857500"/>
                <a:gd name="connsiteX6" fmla="*/ 2390775 w 2486025"/>
                <a:gd name="connsiteY6" fmla="*/ 571500 h 2857500"/>
                <a:gd name="connsiteX7" fmla="*/ 2486025 w 2486025"/>
                <a:gd name="connsiteY7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6025" h="2857500">
                  <a:moveTo>
                    <a:pt x="95250" y="0"/>
                  </a:moveTo>
                  <a:lnTo>
                    <a:pt x="0" y="571500"/>
                  </a:lnTo>
                  <a:lnTo>
                    <a:pt x="828675" y="561975"/>
                  </a:lnTo>
                  <a:lnTo>
                    <a:pt x="200025" y="2857500"/>
                  </a:lnTo>
                  <a:lnTo>
                    <a:pt x="933450" y="2847975"/>
                  </a:lnTo>
                  <a:lnTo>
                    <a:pt x="1524000" y="571500"/>
                  </a:lnTo>
                  <a:lnTo>
                    <a:pt x="2390775" y="571500"/>
                  </a:lnTo>
                  <a:lnTo>
                    <a:pt x="2486025" y="0"/>
                  </a:lnTo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B39FFD77-8D03-4D51-839E-E00FDD284630}"/>
                </a:ext>
              </a:extLst>
            </p:cNvPr>
            <p:cNvSpPr/>
            <p:nvPr userDrawn="1"/>
          </p:nvSpPr>
          <p:spPr>
            <a:xfrm>
              <a:off x="73574" y="6516753"/>
              <a:ext cx="333375" cy="323850"/>
            </a:xfrm>
            <a:custGeom>
              <a:avLst/>
              <a:gdLst>
                <a:gd name="connsiteX0" fmla="*/ 0 w 333375"/>
                <a:gd name="connsiteY0" fmla="*/ 323850 h 323850"/>
                <a:gd name="connsiteX1" fmla="*/ 123825 w 333375"/>
                <a:gd name="connsiteY1" fmla="*/ 323850 h 323850"/>
                <a:gd name="connsiteX2" fmla="*/ 204787 w 333375"/>
                <a:gd name="connsiteY2" fmla="*/ 71438 h 323850"/>
                <a:gd name="connsiteX3" fmla="*/ 319087 w 333375"/>
                <a:gd name="connsiteY3" fmla="*/ 71438 h 323850"/>
                <a:gd name="connsiteX4" fmla="*/ 333375 w 333375"/>
                <a:gd name="connsiteY4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323850">
                  <a:moveTo>
                    <a:pt x="0" y="323850"/>
                  </a:moveTo>
                  <a:lnTo>
                    <a:pt x="123825" y="323850"/>
                  </a:lnTo>
                  <a:lnTo>
                    <a:pt x="204787" y="71438"/>
                  </a:lnTo>
                  <a:lnTo>
                    <a:pt x="319087" y="71438"/>
                  </a:lnTo>
                  <a:lnTo>
                    <a:pt x="333375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t-BR"/>
            </a:p>
          </p:txBody>
        </p:sp>
      </p:grpSp>
      <p:sp>
        <p:nvSpPr>
          <p:cNvPr id="35" name="TextBox 80">
            <a:extLst>
              <a:ext uri="{FF2B5EF4-FFF2-40B4-BE49-F238E27FC236}">
                <a16:creationId xmlns:a16="http://schemas.microsoft.com/office/drawing/2014/main" id="{2B92F81D-C576-4D05-86C3-C9D5409105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75271" y="6478623"/>
            <a:ext cx="570653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LINGUAGEM DE PROGRAMAÇÃO                                            </a:t>
            </a:r>
            <a:r>
              <a:rPr lang="pt-BR" sz="2000" i="0" dirty="0">
                <a:solidFill>
                  <a:schemeClr val="bg1">
                    <a:lumMod val="85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 </a:t>
            </a:r>
            <a:endParaRPr lang="pt-BR" sz="1600" i="0" dirty="0">
              <a:solidFill>
                <a:schemeClr val="bg1">
                  <a:lumMod val="8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0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676" r:id="rId5"/>
    <p:sldLayoutId id="2147483664" r:id="rId6"/>
    <p:sldLayoutId id="2147483680" r:id="rId7"/>
    <p:sldLayoutId id="2147483674" r:id="rId8"/>
    <p:sldLayoutId id="2147483713" r:id="rId9"/>
    <p:sldLayoutId id="2147483712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914399" y="558192"/>
            <a:ext cx="8980228" cy="2075825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rgbClr val="1C5172"/>
                </a:solidFill>
              </a:rPr>
              <a:t>ADS    </a:t>
            </a:r>
            <a:br>
              <a:rPr lang="pt-BR" sz="6000" dirty="0">
                <a:solidFill>
                  <a:srgbClr val="1C5172"/>
                </a:solidFill>
              </a:rPr>
            </a:br>
            <a:r>
              <a:rPr lang="pt-BR" sz="6000" dirty="0">
                <a:solidFill>
                  <a:srgbClr val="1C5172"/>
                </a:solidFill>
              </a:rPr>
              <a:t>BANCO DE DADOS      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914399" y="3207691"/>
            <a:ext cx="9335070" cy="1908175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dirty="0">
                <a:solidFill>
                  <a:schemeClr val="accent1"/>
                </a:solidFill>
              </a:rPr>
              <a:t>Modelagem de Dados</a:t>
            </a:r>
          </a:p>
          <a:p>
            <a:pPr marL="0" indent="0">
              <a:buNone/>
            </a:pPr>
            <a:r>
              <a:rPr lang="pt-BR" sz="4400" dirty="0" err="1"/>
              <a:t>Profa</a:t>
            </a:r>
            <a:r>
              <a:rPr lang="pt-BR" sz="4400" dirty="0"/>
              <a:t>. Carmen Lúcia de Bartolo Costa</a:t>
            </a:r>
            <a:endParaRPr lang="pt-BR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66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170EE34-ED49-4085-937B-52873715A72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7688" y="1100345"/>
            <a:ext cx="11217964" cy="489585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pt-BR" sz="3600" dirty="0"/>
              <a:t>Sistema bancário:</a:t>
            </a:r>
          </a:p>
          <a:p>
            <a:pPr lvl="1">
              <a:defRPr/>
            </a:pPr>
            <a:r>
              <a:rPr lang="pt-BR" sz="2800" dirty="0">
                <a:solidFill>
                  <a:schemeClr val="accent1"/>
                </a:solidFill>
              </a:rPr>
              <a:t>Cliente</a:t>
            </a:r>
          </a:p>
          <a:p>
            <a:pPr lvl="1">
              <a:defRPr/>
            </a:pPr>
            <a:r>
              <a:rPr lang="pt-BR" sz="2800" dirty="0">
                <a:solidFill>
                  <a:schemeClr val="accent1"/>
                </a:solidFill>
              </a:rPr>
              <a:t>Conta Corrente</a:t>
            </a:r>
          </a:p>
          <a:p>
            <a:pPr lvl="1">
              <a:defRPr/>
            </a:pPr>
            <a:r>
              <a:rPr lang="pt-BR" sz="2800" dirty="0">
                <a:solidFill>
                  <a:schemeClr val="accent1"/>
                </a:solidFill>
              </a:rPr>
              <a:t>Conta Poupança</a:t>
            </a:r>
          </a:p>
          <a:p>
            <a:pPr lvl="1">
              <a:defRPr/>
            </a:pPr>
            <a:r>
              <a:rPr lang="pt-BR" sz="2800" dirty="0">
                <a:solidFill>
                  <a:schemeClr val="accent1"/>
                </a:solidFill>
              </a:rPr>
              <a:t>Agência</a:t>
            </a:r>
          </a:p>
          <a:p>
            <a:pPr>
              <a:defRPr/>
            </a:pPr>
            <a:r>
              <a:rPr lang="pt-BR" sz="3600" dirty="0"/>
              <a:t>Sistema de produção:</a:t>
            </a:r>
          </a:p>
          <a:p>
            <a:pPr lvl="1">
              <a:defRPr/>
            </a:pPr>
            <a:r>
              <a:rPr lang="pt-BR" sz="2800" dirty="0">
                <a:solidFill>
                  <a:schemeClr val="accent1"/>
                </a:solidFill>
              </a:rPr>
              <a:t>Produto</a:t>
            </a:r>
          </a:p>
          <a:p>
            <a:pPr lvl="1">
              <a:defRPr/>
            </a:pPr>
            <a:r>
              <a:rPr lang="pt-BR" sz="2800" dirty="0">
                <a:solidFill>
                  <a:schemeClr val="accent1"/>
                </a:solidFill>
              </a:rPr>
              <a:t>Empregado</a:t>
            </a:r>
          </a:p>
          <a:p>
            <a:pPr lvl="1">
              <a:defRPr/>
            </a:pPr>
            <a:r>
              <a:rPr lang="pt-BR" sz="2800" dirty="0">
                <a:solidFill>
                  <a:schemeClr val="accent1"/>
                </a:solidFill>
              </a:rPr>
              <a:t>Departamento</a:t>
            </a:r>
          </a:p>
          <a:p>
            <a:pPr lvl="1">
              <a:defRPr/>
            </a:pPr>
            <a:r>
              <a:rPr lang="pt-BR" sz="2800" dirty="0">
                <a:solidFill>
                  <a:schemeClr val="accent1"/>
                </a:solidFill>
              </a:rPr>
              <a:t>Estoque</a:t>
            </a:r>
          </a:p>
        </p:txBody>
      </p:sp>
      <p:sp>
        <p:nvSpPr>
          <p:cNvPr id="22531" name="Título 2">
            <a:extLst>
              <a:ext uri="{FF2B5EF4-FFF2-40B4-BE49-F238E27FC236}">
                <a16:creationId xmlns:a16="http://schemas.microsoft.com/office/drawing/2014/main" id="{A6DBD5B4-E404-425D-8FC3-37D327C57E7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857250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Exemplos de Entidade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ço Reservado para Conteúdo 1">
            <a:extLst>
              <a:ext uri="{FF2B5EF4-FFF2-40B4-BE49-F238E27FC236}">
                <a16:creationId xmlns:a16="http://schemas.microsoft.com/office/drawing/2014/main" id="{C8A1E133-DC57-468B-B02B-AA6A8E109D49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284921" y="1023144"/>
            <a:ext cx="10330070" cy="128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6725" indent="-466725"/>
            <a:r>
              <a:rPr lang="en-GB" altLang="pt-BR" sz="3600" dirty="0"/>
              <a:t>São </a:t>
            </a:r>
            <a:r>
              <a:rPr lang="en-GB" altLang="pt-BR" sz="3600" dirty="0" err="1"/>
              <a:t>informações</a:t>
            </a:r>
            <a:r>
              <a:rPr lang="en-GB" altLang="pt-BR" sz="3600" dirty="0"/>
              <a:t> a </a:t>
            </a:r>
            <a:r>
              <a:rPr lang="en-GB" altLang="pt-BR" sz="3600" dirty="0" err="1"/>
              <a:t>respeito</a:t>
            </a:r>
            <a:r>
              <a:rPr lang="en-GB" altLang="pt-BR" sz="3600" dirty="0"/>
              <a:t> de </a:t>
            </a:r>
            <a:r>
              <a:rPr lang="en-GB" altLang="pt-BR" sz="3600" dirty="0" err="1"/>
              <a:t>uma</a:t>
            </a:r>
            <a:r>
              <a:rPr lang="en-GB" altLang="pt-BR" sz="3600" dirty="0"/>
              <a:t> </a:t>
            </a:r>
            <a:r>
              <a:rPr lang="en-GB" altLang="pt-BR" sz="3600" dirty="0" err="1"/>
              <a:t>Entidade</a:t>
            </a:r>
            <a:r>
              <a:rPr lang="en-GB" altLang="pt-BR" sz="3600" dirty="0"/>
              <a:t>.</a:t>
            </a:r>
          </a:p>
          <a:p>
            <a:pPr marL="466725" indent="-466725"/>
            <a:r>
              <a:rPr lang="pt-BR" altLang="pt-BR" sz="3600" dirty="0"/>
              <a:t>Exemplos</a:t>
            </a:r>
            <a:endParaRPr lang="en-US" altLang="pt-BR" sz="3600" dirty="0"/>
          </a:p>
        </p:txBody>
      </p:sp>
      <p:sp>
        <p:nvSpPr>
          <p:cNvPr id="23555" name="Título 2">
            <a:extLst>
              <a:ext uri="{FF2B5EF4-FFF2-40B4-BE49-F238E27FC236}">
                <a16:creationId xmlns:a16="http://schemas.microsoft.com/office/drawing/2014/main" id="{01760A40-78A5-4FA7-91BC-2AF32DE9FE5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5399"/>
            <a:ext cx="12192000" cy="617537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Atributos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D17252AF-227E-45C8-B5DD-E7B4981D6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465" y="2559052"/>
            <a:ext cx="2543346" cy="78740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dirty="0"/>
              <a:t>Empregado</a:t>
            </a:r>
            <a:endParaRPr lang="en-US" altLang="pt-BR" sz="3200" dirty="0"/>
          </a:p>
        </p:txBody>
      </p:sp>
      <p:sp>
        <p:nvSpPr>
          <p:cNvPr id="23557" name="Oval 5">
            <a:extLst>
              <a:ext uri="{FF2B5EF4-FFF2-40B4-BE49-F238E27FC236}">
                <a16:creationId xmlns:a16="http://schemas.microsoft.com/office/drawing/2014/main" id="{1C8B6A84-1EB7-402C-8502-3FD8C516A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512" y="2588179"/>
            <a:ext cx="217487" cy="206372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3558" name="Oval 6">
            <a:extLst>
              <a:ext uri="{FF2B5EF4-FFF2-40B4-BE49-F238E27FC236}">
                <a16:creationId xmlns:a16="http://schemas.microsoft.com/office/drawing/2014/main" id="{98677015-2088-477F-9105-6FAF52679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512" y="2896343"/>
            <a:ext cx="217487" cy="185736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3559" name="Oval 7">
            <a:extLst>
              <a:ext uri="{FF2B5EF4-FFF2-40B4-BE49-F238E27FC236}">
                <a16:creationId xmlns:a16="http://schemas.microsoft.com/office/drawing/2014/main" id="{06C93991-2ABE-4B67-BC60-901F06E32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513" y="3175613"/>
            <a:ext cx="217487" cy="185736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3560" name="Line 8">
            <a:extLst>
              <a:ext uri="{FF2B5EF4-FFF2-40B4-BE49-F238E27FC236}">
                <a16:creationId xmlns:a16="http://schemas.microsoft.com/office/drawing/2014/main" id="{9E81B72C-1834-4D30-9FEA-9BA0C237D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9811" y="2659616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23561" name="Line 9">
            <a:extLst>
              <a:ext uri="{FF2B5EF4-FFF2-40B4-BE49-F238E27FC236}">
                <a16:creationId xmlns:a16="http://schemas.microsoft.com/office/drawing/2014/main" id="{32F2E76B-CBC2-4049-9A69-31A2A30128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9811" y="2967780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23562" name="Line 10">
            <a:extLst>
              <a:ext uri="{FF2B5EF4-FFF2-40B4-BE49-F238E27FC236}">
                <a16:creationId xmlns:a16="http://schemas.microsoft.com/office/drawing/2014/main" id="{B7561113-0121-424E-94FA-88E3980730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9812" y="3232762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23563" name="Text Box 11">
            <a:extLst>
              <a:ext uri="{FF2B5EF4-FFF2-40B4-BE49-F238E27FC236}">
                <a16:creationId xmlns:a16="http://schemas.microsoft.com/office/drawing/2014/main" id="{6F6B5BA6-5976-4EA2-B1C5-74702528E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452" y="2459948"/>
            <a:ext cx="12827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dirty="0"/>
              <a:t>Nome</a:t>
            </a:r>
          </a:p>
          <a:p>
            <a:pPr eaLnBrk="1" hangingPunct="1"/>
            <a:r>
              <a:rPr lang="pt-BR" altLang="pt-BR" sz="2000" dirty="0"/>
              <a:t>Endereço</a:t>
            </a:r>
          </a:p>
          <a:p>
            <a:pPr eaLnBrk="1" hangingPunct="1"/>
            <a:r>
              <a:rPr lang="pt-BR" altLang="pt-BR" sz="2000" dirty="0"/>
              <a:t>Salário </a:t>
            </a:r>
            <a:endParaRPr lang="en-US" altLang="pt-BR" dirty="0"/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FE7FAA6C-7F7D-4B62-9444-D5C49F9CA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465" y="4069559"/>
            <a:ext cx="2559050" cy="787399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dirty="0">
                <a:latin typeface="Arial Narrow" panose="020B0606020202030204" pitchFamily="34" charset="0"/>
              </a:rPr>
              <a:t>Departamento</a:t>
            </a:r>
          </a:p>
        </p:txBody>
      </p:sp>
      <p:sp>
        <p:nvSpPr>
          <p:cNvPr id="23565" name="Oval 13">
            <a:extLst>
              <a:ext uri="{FF2B5EF4-FFF2-40B4-BE49-F238E27FC236}">
                <a16:creationId xmlns:a16="http://schemas.microsoft.com/office/drawing/2014/main" id="{4A3AC98E-9D11-4C2C-BFAA-4213F4DCB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916" y="4227148"/>
            <a:ext cx="217487" cy="21071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3566" name="Oval 14">
            <a:extLst>
              <a:ext uri="{FF2B5EF4-FFF2-40B4-BE49-F238E27FC236}">
                <a16:creationId xmlns:a16="http://schemas.microsoft.com/office/drawing/2014/main" id="{779B9F40-3B19-402C-ABFB-CD64D75FB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916" y="4510883"/>
            <a:ext cx="236536" cy="21071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3567" name="Line 15">
            <a:extLst>
              <a:ext uri="{FF2B5EF4-FFF2-40B4-BE49-F238E27FC236}">
                <a16:creationId xmlns:a16="http://schemas.microsoft.com/office/drawing/2014/main" id="{DC5DC23C-CAD2-4186-A671-ADB285370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8215" y="4364832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23568" name="Line 16">
            <a:extLst>
              <a:ext uri="{FF2B5EF4-FFF2-40B4-BE49-F238E27FC236}">
                <a16:creationId xmlns:a16="http://schemas.microsoft.com/office/drawing/2014/main" id="{16559E07-80ED-4215-987E-14CD1F523C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8215" y="4607236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23569" name="Text Box 17">
            <a:extLst>
              <a:ext uri="{FF2B5EF4-FFF2-40B4-BE49-F238E27FC236}">
                <a16:creationId xmlns:a16="http://schemas.microsoft.com/office/drawing/2014/main" id="{82DB3C92-115D-402F-9109-00209527D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751" y="4114793"/>
            <a:ext cx="3036409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dirty="0"/>
              <a:t>Descrição </a:t>
            </a:r>
          </a:p>
          <a:p>
            <a:pPr eaLnBrk="1" hangingPunct="1"/>
            <a:r>
              <a:rPr lang="pt-BR" altLang="pt-BR" sz="2000" dirty="0"/>
              <a:t>Número de Funcionários</a:t>
            </a:r>
          </a:p>
          <a:p>
            <a:pPr eaLnBrk="1" hangingPunct="1"/>
            <a:r>
              <a:rPr lang="pt-BR" altLang="pt-BR" dirty="0"/>
              <a:t> </a:t>
            </a:r>
            <a:endParaRPr lang="en-US" alt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346127B-AF9C-46E0-B7C6-FF887BD856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2590" y="1100137"/>
            <a:ext cx="11378853" cy="526069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pt-BR" sz="3600" dirty="0"/>
              <a:t>Atributo simples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pt-BR" sz="3200" dirty="0">
                <a:solidFill>
                  <a:schemeClr val="accent1"/>
                </a:solidFill>
              </a:rPr>
              <a:t>Informação indivisível.</a:t>
            </a:r>
          </a:p>
          <a:p>
            <a:pPr>
              <a:defRPr/>
            </a:pPr>
            <a:r>
              <a:rPr lang="pt-BR" sz="3600" dirty="0"/>
              <a:t>Atributo composto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pt-BR" sz="3200" dirty="0">
                <a:solidFill>
                  <a:schemeClr val="accent1"/>
                </a:solidFill>
              </a:rPr>
              <a:t>Contem várias informações que podem ser decompostas: 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pt-BR" sz="3200" dirty="0">
                <a:solidFill>
                  <a:schemeClr val="accent1"/>
                </a:solidFill>
              </a:rPr>
              <a:t>Exemplo: Endereço, pode ser dividido em: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Tipo de logradouro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Logradouro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Numero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Bairro</a:t>
            </a:r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Cidade</a:t>
            </a:r>
            <a:endParaRPr lang="pt-BR" sz="3600" dirty="0"/>
          </a:p>
        </p:txBody>
      </p:sp>
      <p:sp>
        <p:nvSpPr>
          <p:cNvPr id="25603" name="Título 2">
            <a:extLst>
              <a:ext uri="{FF2B5EF4-FFF2-40B4-BE49-F238E27FC236}">
                <a16:creationId xmlns:a16="http://schemas.microsoft.com/office/drawing/2014/main" id="{29E12789-0278-4860-87B8-D896E4A2155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857250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Tipos de Atributos</a:t>
            </a:r>
          </a:p>
        </p:txBody>
      </p:sp>
      <p:sp>
        <p:nvSpPr>
          <p:cNvPr id="25604" name="Oval 4">
            <a:extLst>
              <a:ext uri="{FF2B5EF4-FFF2-40B4-BE49-F238E27FC236}">
                <a16:creationId xmlns:a16="http://schemas.microsoft.com/office/drawing/2014/main" id="{07C528C4-A8ED-43F7-A657-F091C1BB8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510" y="1583498"/>
            <a:ext cx="1368425" cy="5762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grpSp>
        <p:nvGrpSpPr>
          <p:cNvPr id="25605" name="Grupo 4">
            <a:extLst>
              <a:ext uri="{FF2B5EF4-FFF2-40B4-BE49-F238E27FC236}">
                <a16:creationId xmlns:a16="http://schemas.microsoft.com/office/drawing/2014/main" id="{EE5028F3-6CC5-412F-BA2A-EA36D8858C79}"/>
              </a:ext>
            </a:extLst>
          </p:cNvPr>
          <p:cNvGrpSpPr>
            <a:grpSpLocks/>
          </p:cNvGrpSpPr>
          <p:nvPr/>
        </p:nvGrpSpPr>
        <p:grpSpPr bwMode="auto">
          <a:xfrm>
            <a:off x="5231985" y="4698240"/>
            <a:ext cx="1377950" cy="960438"/>
            <a:chOff x="900113" y="4354513"/>
            <a:chExt cx="1377950" cy="960437"/>
          </a:xfrm>
        </p:grpSpPr>
        <p:sp>
          <p:nvSpPr>
            <p:cNvPr id="25606" name="Oval 8">
              <a:extLst>
                <a:ext uri="{FF2B5EF4-FFF2-40B4-BE49-F238E27FC236}">
                  <a16:creationId xmlns:a16="http://schemas.microsoft.com/office/drawing/2014/main" id="{1FBB83FD-4477-46C0-B833-2EB9150B0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113" y="4652963"/>
              <a:ext cx="576262" cy="2889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07" name="Oval 9">
              <a:extLst>
                <a:ext uri="{FF2B5EF4-FFF2-40B4-BE49-F238E27FC236}">
                  <a16:creationId xmlns:a16="http://schemas.microsoft.com/office/drawing/2014/main" id="{C269256D-19CF-47E3-895A-1B1580667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800" y="4354513"/>
              <a:ext cx="576263" cy="2889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08" name="Oval 10">
              <a:extLst>
                <a:ext uri="{FF2B5EF4-FFF2-40B4-BE49-F238E27FC236}">
                  <a16:creationId xmlns:a16="http://schemas.microsoft.com/office/drawing/2014/main" id="{85650497-810E-4F93-B669-2E858045A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800" y="5026025"/>
              <a:ext cx="576263" cy="2889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cxnSp>
          <p:nvCxnSpPr>
            <p:cNvPr id="25609" name="AutoShape 11">
              <a:extLst>
                <a:ext uri="{FF2B5EF4-FFF2-40B4-BE49-F238E27FC236}">
                  <a16:creationId xmlns:a16="http://schemas.microsoft.com/office/drawing/2014/main" id="{8127B9A6-AD9F-49C8-9C31-20671202A007}"/>
                </a:ext>
              </a:extLst>
            </p:cNvPr>
            <p:cNvCxnSpPr>
              <a:cxnSpLocks noChangeShapeType="1"/>
              <a:stCxn id="25606" idx="6"/>
              <a:endCxn id="25607" idx="2"/>
            </p:cNvCxnSpPr>
            <p:nvPr/>
          </p:nvCxnSpPr>
          <p:spPr bwMode="auto">
            <a:xfrm flipV="1">
              <a:off x="1476375" y="4498975"/>
              <a:ext cx="225425" cy="298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610" name="AutoShape 12">
              <a:extLst>
                <a:ext uri="{FF2B5EF4-FFF2-40B4-BE49-F238E27FC236}">
                  <a16:creationId xmlns:a16="http://schemas.microsoft.com/office/drawing/2014/main" id="{91EAAE3D-94C9-428A-8791-A5D61BC7F1FE}"/>
                </a:ext>
              </a:extLst>
            </p:cNvPr>
            <p:cNvCxnSpPr>
              <a:cxnSpLocks noChangeShapeType="1"/>
              <a:stCxn id="25606" idx="6"/>
              <a:endCxn id="25608" idx="2"/>
            </p:cNvCxnSpPr>
            <p:nvPr/>
          </p:nvCxnSpPr>
          <p:spPr bwMode="auto">
            <a:xfrm>
              <a:off x="1476375" y="4797425"/>
              <a:ext cx="225425" cy="3730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BBEC78-A2AA-41FB-9775-69B84CB637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7442" y="1165052"/>
            <a:ext cx="10277062" cy="48958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pt-BR" sz="3900" dirty="0"/>
              <a:t>Atributo multivalorado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pt-BR" sz="3500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pt-BR" sz="3500" dirty="0">
                <a:solidFill>
                  <a:schemeClr val="accent1"/>
                </a:solidFill>
              </a:rPr>
              <a:t>Pode receber muitos valores para uma única entidade.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pt-BR" sz="3500" dirty="0">
                <a:solidFill>
                  <a:schemeClr val="accent1"/>
                </a:solidFill>
              </a:rPr>
              <a:t>Exemplo: Telefone, e-mail. Uma entidade pode ter vários telefones ou e-mails.</a:t>
            </a:r>
          </a:p>
          <a:p>
            <a:pPr marL="457200" lvl="1" indent="0">
              <a:buNone/>
              <a:defRPr/>
            </a:pPr>
            <a:endParaRPr lang="pt-BR" sz="3200" dirty="0">
              <a:solidFill>
                <a:schemeClr val="accent1"/>
              </a:solidFill>
            </a:endParaRPr>
          </a:p>
          <a:p>
            <a:pPr>
              <a:defRPr/>
            </a:pPr>
            <a:r>
              <a:rPr lang="pt-BR" sz="3900" dirty="0"/>
              <a:t>Atributo derivado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pt-BR" sz="3500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pt-BR" sz="3500" dirty="0">
                <a:solidFill>
                  <a:schemeClr val="accent1"/>
                </a:solidFill>
              </a:rPr>
              <a:t>Informação obtida por meio de processamento no banco de dados.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pt-BR" sz="3500" dirty="0">
                <a:solidFill>
                  <a:schemeClr val="accent1"/>
                </a:solidFill>
              </a:rPr>
              <a:t>Exemplo: na entidade Pedido, pode-se ter um atributo </a:t>
            </a:r>
            <a:r>
              <a:rPr lang="pt-BR" sz="3500" b="1" dirty="0" err="1">
                <a:solidFill>
                  <a:schemeClr val="accent1"/>
                </a:solidFill>
              </a:rPr>
              <a:t>TotalPedido</a:t>
            </a:r>
            <a:r>
              <a:rPr lang="pt-BR" sz="3500" dirty="0">
                <a:solidFill>
                  <a:schemeClr val="accent1"/>
                </a:solidFill>
              </a:rPr>
              <a:t>, que é calculado a partir da multiplicação da </a:t>
            </a:r>
            <a:r>
              <a:rPr lang="pt-BR" sz="3500" b="1" dirty="0">
                <a:solidFill>
                  <a:schemeClr val="accent1"/>
                </a:solidFill>
              </a:rPr>
              <a:t>quantidade</a:t>
            </a:r>
            <a:r>
              <a:rPr lang="pt-BR" sz="3500" dirty="0">
                <a:solidFill>
                  <a:schemeClr val="accent1"/>
                </a:solidFill>
              </a:rPr>
              <a:t> pelo </a:t>
            </a:r>
            <a:r>
              <a:rPr lang="pt-BR" sz="3500" b="1" dirty="0">
                <a:solidFill>
                  <a:schemeClr val="accent1"/>
                </a:solidFill>
              </a:rPr>
              <a:t>valor</a:t>
            </a:r>
            <a:r>
              <a:rPr lang="pt-BR" sz="3500" dirty="0">
                <a:solidFill>
                  <a:schemeClr val="accent1"/>
                </a:solidFill>
              </a:rPr>
              <a:t>.</a:t>
            </a:r>
          </a:p>
          <a:p>
            <a:pPr marL="457200" lvl="1" indent="0">
              <a:buNone/>
              <a:defRPr/>
            </a:pPr>
            <a:endParaRPr lang="pt-BR" sz="3200" dirty="0">
              <a:solidFill>
                <a:schemeClr val="accent1"/>
              </a:solidFill>
            </a:endParaRPr>
          </a:p>
        </p:txBody>
      </p:sp>
      <p:sp>
        <p:nvSpPr>
          <p:cNvPr id="26627" name="Título 2">
            <a:extLst>
              <a:ext uri="{FF2B5EF4-FFF2-40B4-BE49-F238E27FC236}">
                <a16:creationId xmlns:a16="http://schemas.microsoft.com/office/drawing/2014/main" id="{F8BEA54E-BBC9-467B-A38D-C10D1CF5F3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662609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Tipos de Atributos</a:t>
            </a:r>
          </a:p>
        </p:txBody>
      </p:sp>
      <p:sp>
        <p:nvSpPr>
          <p:cNvPr id="26628" name="Oval 5">
            <a:extLst>
              <a:ext uri="{FF2B5EF4-FFF2-40B4-BE49-F238E27FC236}">
                <a16:creationId xmlns:a16="http://schemas.microsoft.com/office/drawing/2014/main" id="{950C7BD3-98A8-4048-BF53-7B81C57D2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1760" y="1025593"/>
            <a:ext cx="1368425" cy="576263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6629" name="Oval 6">
            <a:extLst>
              <a:ext uri="{FF2B5EF4-FFF2-40B4-BE49-F238E27FC236}">
                <a16:creationId xmlns:a16="http://schemas.microsoft.com/office/drawing/2014/main" id="{D9077A91-E8F0-4FF8-9994-6F49975EC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1760" y="3324845"/>
            <a:ext cx="1368425" cy="576263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Conteúdo 1">
            <a:extLst>
              <a:ext uri="{FF2B5EF4-FFF2-40B4-BE49-F238E27FC236}">
                <a16:creationId xmlns:a16="http://schemas.microsoft.com/office/drawing/2014/main" id="{68BF0082-F891-44E6-9549-1F24B71FCD1F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563217" y="1137202"/>
            <a:ext cx="1070113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466725" indent="-466725"/>
            <a:r>
              <a:rPr lang="pt-BR" altLang="pt-BR" sz="3600" dirty="0"/>
              <a:t>Atributo chave</a:t>
            </a:r>
          </a:p>
          <a:p>
            <a:pPr marL="1055688" lvl="1" indent="-457200">
              <a:buFont typeface="Wingdings" panose="05000000000000000000" pitchFamily="2" charset="2"/>
              <a:buChar char="§"/>
            </a:pPr>
            <a:endParaRPr lang="pt-BR" altLang="pt-BR" sz="3200" dirty="0">
              <a:solidFill>
                <a:schemeClr val="accent1"/>
              </a:solidFill>
            </a:endParaRPr>
          </a:p>
          <a:p>
            <a:pPr marL="1055688" lvl="1" indent="-457200">
              <a:buFont typeface="Wingdings" panose="05000000000000000000" pitchFamily="2" charset="2"/>
              <a:buChar char="§"/>
            </a:pPr>
            <a:r>
              <a:rPr lang="pt-BR" altLang="pt-BR" sz="3200" dirty="0">
                <a:solidFill>
                  <a:schemeClr val="accent1"/>
                </a:solidFill>
              </a:rPr>
              <a:t>Toda entidade deve ter um atributo chave para identificá-lo de forma única.</a:t>
            </a:r>
          </a:p>
          <a:p>
            <a:pPr marL="827088" lvl="1"/>
            <a:endParaRPr lang="pt-BR" altLang="pt-BR" dirty="0"/>
          </a:p>
        </p:txBody>
      </p:sp>
      <p:sp>
        <p:nvSpPr>
          <p:cNvPr id="27651" name="Título 2">
            <a:extLst>
              <a:ext uri="{FF2B5EF4-FFF2-40B4-BE49-F238E27FC236}">
                <a16:creationId xmlns:a16="http://schemas.microsoft.com/office/drawing/2014/main" id="{A3CEA088-0AE1-4949-9515-F7238C9BA3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857250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Tipos de Atributo</a:t>
            </a:r>
          </a:p>
        </p:txBody>
      </p:sp>
      <p:sp>
        <p:nvSpPr>
          <p:cNvPr id="27652" name="Oval 7">
            <a:extLst>
              <a:ext uri="{FF2B5EF4-FFF2-40B4-BE49-F238E27FC236}">
                <a16:creationId xmlns:a16="http://schemas.microsoft.com/office/drawing/2014/main" id="{0D9D8329-453B-487C-B33D-82E1ECE60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3013" y="2093844"/>
            <a:ext cx="1204361" cy="107322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b="1" u="sng" dirty="0"/>
              <a:t>Chave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ço Reservado para Conteúdo 1">
            <a:extLst>
              <a:ext uri="{FF2B5EF4-FFF2-40B4-BE49-F238E27FC236}">
                <a16:creationId xmlns:a16="http://schemas.microsoft.com/office/drawing/2014/main" id="{A948671F-7022-4CA9-9A74-3E7A32F92E8F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1686512" y="1365802"/>
            <a:ext cx="8677503" cy="16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6725" indent="-466725" algn="just"/>
            <a:r>
              <a:rPr lang="en-GB" altLang="pt-BR" sz="3600" dirty="0"/>
              <a:t>É </a:t>
            </a:r>
            <a:r>
              <a:rPr lang="en-GB" altLang="pt-BR" sz="3600" dirty="0" err="1"/>
              <a:t>uma</a:t>
            </a:r>
            <a:r>
              <a:rPr lang="en-GB" altLang="pt-BR" sz="3600" dirty="0"/>
              <a:t> </a:t>
            </a:r>
            <a:r>
              <a:rPr lang="en-GB" altLang="pt-BR" sz="3600" dirty="0" err="1"/>
              <a:t>associação</a:t>
            </a:r>
            <a:r>
              <a:rPr lang="en-GB" altLang="pt-BR" sz="3600" dirty="0"/>
              <a:t> entre </a:t>
            </a:r>
            <a:r>
              <a:rPr lang="en-GB" altLang="pt-BR" sz="3600" dirty="0" err="1"/>
              <a:t>entidades</a:t>
            </a:r>
            <a:r>
              <a:rPr lang="en-GB" altLang="pt-BR" sz="3600" dirty="0"/>
              <a:t>.</a:t>
            </a:r>
          </a:p>
          <a:p>
            <a:pPr marL="466725" indent="-466725" algn="just"/>
            <a:r>
              <a:rPr lang="en-GB" altLang="pt-BR" sz="3600" dirty="0" err="1"/>
              <a:t>Representado</a:t>
            </a:r>
            <a:r>
              <a:rPr lang="en-GB" altLang="pt-BR" sz="3600" dirty="0"/>
              <a:t> </a:t>
            </a:r>
            <a:r>
              <a:rPr lang="en-GB" altLang="pt-BR" sz="3600" dirty="0" err="1"/>
              <a:t>através</a:t>
            </a:r>
            <a:r>
              <a:rPr lang="en-GB" altLang="pt-BR" sz="3600" dirty="0"/>
              <a:t> de um </a:t>
            </a:r>
            <a:r>
              <a:rPr lang="en-GB" altLang="pt-BR" sz="3600" dirty="0" err="1"/>
              <a:t>losângulo</a:t>
            </a:r>
            <a:r>
              <a:rPr lang="en-GB" altLang="pt-BR" sz="3600" dirty="0"/>
              <a:t> e </a:t>
            </a:r>
            <a:r>
              <a:rPr lang="en-GB" altLang="pt-BR" sz="3600" dirty="0" err="1"/>
              <a:t>linhas</a:t>
            </a:r>
            <a:r>
              <a:rPr lang="en-GB" altLang="pt-BR" sz="3600" dirty="0"/>
              <a:t> que </a:t>
            </a:r>
            <a:r>
              <a:rPr lang="en-GB" altLang="pt-BR" sz="3600" dirty="0" err="1"/>
              <a:t>ligam</a:t>
            </a:r>
            <a:r>
              <a:rPr lang="en-GB" altLang="pt-BR" sz="3600" dirty="0"/>
              <a:t> as </a:t>
            </a:r>
            <a:r>
              <a:rPr lang="en-GB" altLang="pt-BR" sz="3600" dirty="0" err="1"/>
              <a:t>entidades</a:t>
            </a:r>
            <a:r>
              <a:rPr lang="en-GB" altLang="pt-BR" sz="3600" dirty="0"/>
              <a:t> </a:t>
            </a:r>
            <a:r>
              <a:rPr lang="en-GB" altLang="pt-BR" sz="3600" dirty="0" err="1"/>
              <a:t>relacionadas</a:t>
            </a:r>
            <a:r>
              <a:rPr lang="en-GB" altLang="pt-BR" sz="3600" dirty="0"/>
              <a:t>.</a:t>
            </a:r>
          </a:p>
          <a:p>
            <a:pPr marL="466725" indent="-466725" algn="just"/>
            <a:endParaRPr lang="pt-BR" altLang="pt-BR" sz="3600" dirty="0"/>
          </a:p>
        </p:txBody>
      </p:sp>
      <p:sp>
        <p:nvSpPr>
          <p:cNvPr id="28675" name="Título 2">
            <a:extLst>
              <a:ext uri="{FF2B5EF4-FFF2-40B4-BE49-F238E27FC236}">
                <a16:creationId xmlns:a16="http://schemas.microsoft.com/office/drawing/2014/main" id="{67012B29-4EBC-4C78-BCD9-8D23D5099D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689112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Relacionamento</a:t>
            </a:r>
          </a:p>
        </p:txBody>
      </p:sp>
      <p:grpSp>
        <p:nvGrpSpPr>
          <p:cNvPr id="28676" name="Grupo 10">
            <a:extLst>
              <a:ext uri="{FF2B5EF4-FFF2-40B4-BE49-F238E27FC236}">
                <a16:creationId xmlns:a16="http://schemas.microsoft.com/office/drawing/2014/main" id="{A122F34D-9103-4F0E-9DAE-DE3BC03E478D}"/>
              </a:ext>
            </a:extLst>
          </p:cNvPr>
          <p:cNvGrpSpPr>
            <a:grpSpLocks/>
          </p:cNvGrpSpPr>
          <p:nvPr/>
        </p:nvGrpSpPr>
        <p:grpSpPr bwMode="auto">
          <a:xfrm>
            <a:off x="2287014" y="3700255"/>
            <a:ext cx="7818437" cy="1223962"/>
            <a:chOff x="792162" y="4186237"/>
            <a:chExt cx="7818438" cy="1223963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2A5A693B-74B4-432A-8072-3A63FC18F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524" y="4186237"/>
              <a:ext cx="3600450" cy="1223963"/>
            </a:xfrm>
            <a:prstGeom prst="diamond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pt-BR" sz="2000" dirty="0" err="1"/>
                <a:t>nomeRelacionamento</a:t>
              </a:r>
              <a:endParaRPr lang="en-US" sz="2000" dirty="0"/>
            </a:p>
          </p:txBody>
        </p:sp>
        <p:sp>
          <p:nvSpPr>
            <p:cNvPr id="28678" name="Line 7">
              <a:extLst>
                <a:ext uri="{FF2B5EF4-FFF2-40B4-BE49-F238E27FC236}">
                  <a16:creationId xmlns:a16="http://schemas.microsoft.com/office/drawing/2014/main" id="{D1B7F621-3598-44D4-BF43-565AA3BD0C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7475" y="4802187"/>
              <a:ext cx="14414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8679" name="Line 8">
              <a:extLst>
                <a:ext uri="{FF2B5EF4-FFF2-40B4-BE49-F238E27FC236}">
                  <a16:creationId xmlns:a16="http://schemas.microsoft.com/office/drawing/2014/main" id="{19D05A0D-BEB0-4392-A783-E499F4B58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7937" y="4802187"/>
              <a:ext cx="14414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8FFF0A1A-6A4C-4994-8482-4EAF1850A2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162" y="4433887"/>
              <a:ext cx="1028700" cy="5889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pt-BR" sz="3200"/>
                <a:t>A</a:t>
              </a:r>
              <a:endParaRPr lang="en-US" sz="3200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A8916AF-8634-42FC-B7E4-C6CD14290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1900" y="4475162"/>
              <a:ext cx="1028700" cy="5889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pt-BR" sz="3200"/>
                <a:t>B</a:t>
              </a:r>
              <a:endParaRPr lang="en-US" sz="32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2">
            <a:extLst>
              <a:ext uri="{FF2B5EF4-FFF2-40B4-BE49-F238E27FC236}">
                <a16:creationId xmlns:a16="http://schemas.microsoft.com/office/drawing/2014/main" id="{59DC4D4A-8EA4-4E88-BA0A-FF10E8F54B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673099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Exemplos de Relacionamento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6CB529-6EDD-4275-BC5B-417EAD788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441" y="2957297"/>
            <a:ext cx="1928503" cy="5266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3200">
                <a:latin typeface="Arial Narrow" pitchFamily="34" charset="0"/>
              </a:rPr>
              <a:t>Cliente</a:t>
            </a:r>
            <a:r>
              <a:rPr lang="pt-BR" sz="3200">
                <a:latin typeface="Times New Roman" pitchFamily="18" charset="0"/>
              </a:rPr>
              <a:t>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A098979-F4F1-4316-A8EC-34FD775FD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508" y="2894414"/>
            <a:ext cx="2112170" cy="5895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3200">
                <a:latin typeface="Arial Narrow" pitchFamily="34" charset="0"/>
              </a:rPr>
              <a:t>Conta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B60A44DD-BCC4-46F4-BDE1-D4ACA2429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6976" y="2648517"/>
            <a:ext cx="2169565" cy="1157439"/>
          </a:xfrm>
          <a:prstGeom prst="flowChartDecisi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800">
                <a:latin typeface="Arial Narrow" pitchFamily="34" charset="0"/>
              </a:rPr>
              <a:t>ContaCliente</a:t>
            </a:r>
          </a:p>
        </p:txBody>
      </p:sp>
      <p:sp>
        <p:nvSpPr>
          <p:cNvPr id="29702" name="Line 8">
            <a:extLst>
              <a:ext uri="{FF2B5EF4-FFF2-40B4-BE49-F238E27FC236}">
                <a16:creationId xmlns:a16="http://schemas.microsoft.com/office/drawing/2014/main" id="{B9380920-5324-44F8-B7C0-264CE4C2A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2944" y="3220618"/>
            <a:ext cx="914032" cy="66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29703" name="Line 9">
            <a:extLst>
              <a:ext uri="{FF2B5EF4-FFF2-40B4-BE49-F238E27FC236}">
                <a16:creationId xmlns:a16="http://schemas.microsoft.com/office/drawing/2014/main" id="{F7136DA0-23C8-4979-9EA3-7574AC9166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6541" y="3220617"/>
            <a:ext cx="870967" cy="1324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AF9F6E9F-34F2-49F0-93D0-473D4EFA8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073" y="1214419"/>
            <a:ext cx="2204003" cy="5345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3200">
                <a:latin typeface="Arial Narrow" pitchFamily="34" charset="0"/>
              </a:rPr>
              <a:t>Medico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68CA8044-25E9-4FEE-B640-0D74B0304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509" y="1214419"/>
            <a:ext cx="2064339" cy="5345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3200">
                <a:latin typeface="Arial Narrow" pitchFamily="34" charset="0"/>
              </a:rPr>
              <a:t>Paciente</a:t>
            </a:r>
          </a:p>
        </p:txBody>
      </p:sp>
      <p:sp>
        <p:nvSpPr>
          <p:cNvPr id="11" name="AutoShape 13">
            <a:extLst>
              <a:ext uri="{FF2B5EF4-FFF2-40B4-BE49-F238E27FC236}">
                <a16:creationId xmlns:a16="http://schemas.microsoft.com/office/drawing/2014/main" id="{2E3E93C7-A4F0-42B8-8EEC-B416A5DC7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674" y="976258"/>
            <a:ext cx="2112170" cy="1069010"/>
          </a:xfrm>
          <a:prstGeom prst="flowChartDecisi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800" dirty="0">
                <a:latin typeface="Arial Narrow" pitchFamily="34" charset="0"/>
              </a:rPr>
              <a:t>Consulta  </a:t>
            </a:r>
          </a:p>
        </p:txBody>
      </p:sp>
      <p:sp>
        <p:nvSpPr>
          <p:cNvPr id="29707" name="Line 16">
            <a:extLst>
              <a:ext uri="{FF2B5EF4-FFF2-40B4-BE49-F238E27FC236}">
                <a16:creationId xmlns:a16="http://schemas.microsoft.com/office/drawing/2014/main" id="{96C57A17-FD1C-4C25-84B0-53D5C13167E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37842" y="1510758"/>
            <a:ext cx="899666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29708" name="Line 17">
            <a:extLst>
              <a:ext uri="{FF2B5EF4-FFF2-40B4-BE49-F238E27FC236}">
                <a16:creationId xmlns:a16="http://schemas.microsoft.com/office/drawing/2014/main" id="{5652DBBD-F861-493F-87B7-BAB25381FA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05075" y="1510760"/>
            <a:ext cx="820599" cy="1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4AB6926C-46EE-4CD6-8C60-A09EA1413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908" y="5190475"/>
            <a:ext cx="1928503" cy="44607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3200">
                <a:latin typeface="Arial Narrow" pitchFamily="34" charset="0"/>
              </a:rPr>
              <a:t>Cidade</a:t>
            </a:r>
            <a:endParaRPr lang="pt-BR" sz="3200">
              <a:latin typeface="Times New Roman" pitchFamily="18" charset="0"/>
            </a:endParaRPr>
          </a:p>
        </p:txBody>
      </p:sp>
      <p:sp>
        <p:nvSpPr>
          <p:cNvPr id="15" name="AutoShape 20">
            <a:extLst>
              <a:ext uri="{FF2B5EF4-FFF2-40B4-BE49-F238E27FC236}">
                <a16:creationId xmlns:a16="http://schemas.microsoft.com/office/drawing/2014/main" id="{71702311-9662-4CC7-AAA5-60D79630D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067" y="3748642"/>
            <a:ext cx="2003250" cy="1130944"/>
          </a:xfrm>
          <a:prstGeom prst="flowChartDecisi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800" dirty="0">
                <a:latin typeface="Arial Narrow" pitchFamily="34" charset="0"/>
              </a:rPr>
              <a:t>Residência</a:t>
            </a:r>
          </a:p>
        </p:txBody>
      </p:sp>
      <p:cxnSp>
        <p:nvCxnSpPr>
          <p:cNvPr id="29711" name="AutoShape 21">
            <a:extLst>
              <a:ext uri="{FF2B5EF4-FFF2-40B4-BE49-F238E27FC236}">
                <a16:creationId xmlns:a16="http://schemas.microsoft.com/office/drawing/2014/main" id="{2E8F7A6B-718C-421A-8BF2-2F8B451D47DD}"/>
              </a:ext>
            </a:extLst>
          </p:cNvPr>
          <p:cNvCxnSpPr>
            <a:cxnSpLocks noChangeShapeType="1"/>
            <a:stCxn id="14" idx="0"/>
            <a:endCxn id="15" idx="2"/>
          </p:cNvCxnSpPr>
          <p:nvPr/>
        </p:nvCxnSpPr>
        <p:spPr bwMode="auto">
          <a:xfrm flipH="1" flipV="1">
            <a:off x="2818692" y="4879586"/>
            <a:ext cx="1468" cy="310889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712" name="AutoShape 22">
            <a:extLst>
              <a:ext uri="{FF2B5EF4-FFF2-40B4-BE49-F238E27FC236}">
                <a16:creationId xmlns:a16="http://schemas.microsoft.com/office/drawing/2014/main" id="{C0455F69-35D2-4F5A-9C90-E554E9AAE3E9}"/>
              </a:ext>
            </a:extLst>
          </p:cNvPr>
          <p:cNvCxnSpPr>
            <a:cxnSpLocks noChangeShapeType="1"/>
            <a:stCxn id="15" idx="0"/>
            <a:endCxn id="4" idx="2"/>
          </p:cNvCxnSpPr>
          <p:nvPr/>
        </p:nvCxnSpPr>
        <p:spPr bwMode="auto">
          <a:xfrm flipV="1">
            <a:off x="2818692" y="3483942"/>
            <a:ext cx="1" cy="26470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3DB5C9D0-241E-49C9-B8CD-32B9914813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4606" y="0"/>
            <a:ext cx="12216606" cy="668338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Exemplos de Relacionamento</a:t>
            </a:r>
            <a:endParaRPr lang="en-US" altLang="pt-BR" sz="4000" dirty="0">
              <a:solidFill>
                <a:schemeClr val="accent1"/>
              </a:solidFill>
            </a:endParaRPr>
          </a:p>
        </p:txBody>
      </p:sp>
      <p:sp>
        <p:nvSpPr>
          <p:cNvPr id="314372" name="Rectangle 4">
            <a:extLst>
              <a:ext uri="{FF2B5EF4-FFF2-40B4-BE49-F238E27FC236}">
                <a16:creationId xmlns:a16="http://schemas.microsoft.com/office/drawing/2014/main" id="{52FA93F6-52BF-4DEB-8987-C795D3B71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1806575"/>
            <a:ext cx="1600200" cy="4254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3200" dirty="0">
                <a:latin typeface="Arial Narrow" pitchFamily="34" charset="0"/>
              </a:rPr>
              <a:t>Médico</a:t>
            </a:r>
            <a:endParaRPr lang="pt-BR" sz="3200" dirty="0">
              <a:latin typeface="Times New Roman" pitchFamily="18" charset="0"/>
            </a:endParaRPr>
          </a:p>
        </p:txBody>
      </p:sp>
      <p:sp>
        <p:nvSpPr>
          <p:cNvPr id="314373" name="Rectangle 5">
            <a:extLst>
              <a:ext uri="{FF2B5EF4-FFF2-40B4-BE49-F238E27FC236}">
                <a16:creationId xmlns:a16="http://schemas.microsoft.com/office/drawing/2014/main" id="{A81962F5-2367-4A9A-B83F-6649449CB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50" y="1735138"/>
            <a:ext cx="1752600" cy="4762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3200">
                <a:latin typeface="Arial Narrow" pitchFamily="34" charset="0"/>
              </a:rPr>
              <a:t>Paciente</a:t>
            </a:r>
          </a:p>
        </p:txBody>
      </p:sp>
      <p:sp>
        <p:nvSpPr>
          <p:cNvPr id="314374" name="AutoShape 6">
            <a:extLst>
              <a:ext uri="{FF2B5EF4-FFF2-40B4-BE49-F238E27FC236}">
                <a16:creationId xmlns:a16="http://schemas.microsoft.com/office/drawing/2014/main" id="{E373EE6A-D6A0-412B-9995-78383195C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776" y="1439864"/>
            <a:ext cx="1800225" cy="935037"/>
          </a:xfrm>
          <a:prstGeom prst="flowChartDecisi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800" dirty="0">
                <a:latin typeface="Arial Narrow" pitchFamily="34" charset="0"/>
              </a:rPr>
              <a:t>Consulta</a:t>
            </a:r>
          </a:p>
        </p:txBody>
      </p:sp>
      <p:sp>
        <p:nvSpPr>
          <p:cNvPr id="30726" name="Line 7">
            <a:extLst>
              <a:ext uri="{FF2B5EF4-FFF2-40B4-BE49-F238E27FC236}">
                <a16:creationId xmlns:a16="http://schemas.microsoft.com/office/drawing/2014/main" id="{5D7D73E4-6081-4C59-9680-9D3BEFA78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9350" y="1901825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0727" name="Line 8">
            <a:extLst>
              <a:ext uri="{FF2B5EF4-FFF2-40B4-BE49-F238E27FC236}">
                <a16:creationId xmlns:a16="http://schemas.microsoft.com/office/drawing/2014/main" id="{B0116312-7FA6-4656-9148-14DE47B3DE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125" y="1895475"/>
            <a:ext cx="9271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grpSp>
        <p:nvGrpSpPr>
          <p:cNvPr id="30728" name="Group 9">
            <a:extLst>
              <a:ext uri="{FF2B5EF4-FFF2-40B4-BE49-F238E27FC236}">
                <a16:creationId xmlns:a16="http://schemas.microsoft.com/office/drawing/2014/main" id="{A2E23AD9-8A9F-4A39-A39D-0A01D9EF847A}"/>
              </a:ext>
            </a:extLst>
          </p:cNvPr>
          <p:cNvGrpSpPr>
            <a:grpSpLocks/>
          </p:cNvGrpSpPr>
          <p:nvPr/>
        </p:nvGrpSpPr>
        <p:grpSpPr bwMode="auto">
          <a:xfrm>
            <a:off x="6011863" y="2160588"/>
            <a:ext cx="215900" cy="488950"/>
            <a:chOff x="2709" y="3067"/>
            <a:chExt cx="136" cy="308"/>
          </a:xfrm>
        </p:grpSpPr>
        <p:sp>
          <p:nvSpPr>
            <p:cNvPr id="30755" name="Line 10">
              <a:extLst>
                <a:ext uri="{FF2B5EF4-FFF2-40B4-BE49-F238E27FC236}">
                  <a16:creationId xmlns:a16="http://schemas.microsoft.com/office/drawing/2014/main" id="{1F950387-6F8A-4E07-BEDA-CFB0D2EB7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400"/>
            </a:p>
          </p:txBody>
        </p:sp>
        <p:sp>
          <p:nvSpPr>
            <p:cNvPr id="30756" name="Oval 11">
              <a:extLst>
                <a:ext uri="{FF2B5EF4-FFF2-40B4-BE49-F238E27FC236}">
                  <a16:creationId xmlns:a16="http://schemas.microsoft.com/office/drawing/2014/main" id="{C8420D98-9EE9-426E-840B-F36A70835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284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400"/>
            </a:p>
          </p:txBody>
        </p:sp>
      </p:grpSp>
      <p:sp>
        <p:nvSpPr>
          <p:cNvPr id="30729" name="Text Box 12">
            <a:extLst>
              <a:ext uri="{FF2B5EF4-FFF2-40B4-BE49-F238E27FC236}">
                <a16:creationId xmlns:a16="http://schemas.microsoft.com/office/drawing/2014/main" id="{C74BC3A9-F549-41A7-A8F6-316798666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847" y="2684762"/>
            <a:ext cx="2528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dirty="0" err="1"/>
              <a:t>dataDaConsulta</a:t>
            </a:r>
            <a:endParaRPr lang="en-US" altLang="pt-BR" sz="2400" b="1" dirty="0"/>
          </a:p>
        </p:txBody>
      </p:sp>
      <p:grpSp>
        <p:nvGrpSpPr>
          <p:cNvPr id="30730" name="Group 25">
            <a:extLst>
              <a:ext uri="{FF2B5EF4-FFF2-40B4-BE49-F238E27FC236}">
                <a16:creationId xmlns:a16="http://schemas.microsoft.com/office/drawing/2014/main" id="{4900528F-BEE4-46E5-9F3D-AAADB9B659EE}"/>
              </a:ext>
            </a:extLst>
          </p:cNvPr>
          <p:cNvGrpSpPr>
            <a:grpSpLocks/>
          </p:cNvGrpSpPr>
          <p:nvPr/>
        </p:nvGrpSpPr>
        <p:grpSpPr bwMode="auto">
          <a:xfrm>
            <a:off x="2384427" y="2240260"/>
            <a:ext cx="215900" cy="488950"/>
            <a:chOff x="2709" y="3067"/>
            <a:chExt cx="136" cy="308"/>
          </a:xfrm>
        </p:grpSpPr>
        <p:sp>
          <p:nvSpPr>
            <p:cNvPr id="30753" name="Line 26">
              <a:extLst>
                <a:ext uri="{FF2B5EF4-FFF2-40B4-BE49-F238E27FC236}">
                  <a16:creationId xmlns:a16="http://schemas.microsoft.com/office/drawing/2014/main" id="{D2DC4143-94F8-42AD-890B-A3FF3D4C2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400"/>
            </a:p>
          </p:txBody>
        </p:sp>
        <p:sp>
          <p:nvSpPr>
            <p:cNvPr id="30754" name="Oval 27">
              <a:extLst>
                <a:ext uri="{FF2B5EF4-FFF2-40B4-BE49-F238E27FC236}">
                  <a16:creationId xmlns:a16="http://schemas.microsoft.com/office/drawing/2014/main" id="{B1DFBCF9-B7C0-4EC1-998A-8BEBECED7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284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400"/>
            </a:p>
          </p:txBody>
        </p:sp>
      </p:grpSp>
      <p:sp>
        <p:nvSpPr>
          <p:cNvPr id="30731" name="Text Box 28">
            <a:extLst>
              <a:ext uri="{FF2B5EF4-FFF2-40B4-BE49-F238E27FC236}">
                <a16:creationId xmlns:a16="http://schemas.microsoft.com/office/drawing/2014/main" id="{BE701B22-BD0B-49A8-AC7C-57C426B92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4842" y="2724983"/>
            <a:ext cx="16337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/>
              <a:t>nome   celular</a:t>
            </a:r>
            <a:endParaRPr lang="en-US" altLang="pt-BR" dirty="0"/>
          </a:p>
        </p:txBody>
      </p:sp>
      <p:grpSp>
        <p:nvGrpSpPr>
          <p:cNvPr id="30732" name="Group 29">
            <a:extLst>
              <a:ext uri="{FF2B5EF4-FFF2-40B4-BE49-F238E27FC236}">
                <a16:creationId xmlns:a16="http://schemas.microsoft.com/office/drawing/2014/main" id="{F807C563-3D84-4D90-AFA3-53CA53D5D99E}"/>
              </a:ext>
            </a:extLst>
          </p:cNvPr>
          <p:cNvGrpSpPr>
            <a:grpSpLocks/>
          </p:cNvGrpSpPr>
          <p:nvPr/>
        </p:nvGrpSpPr>
        <p:grpSpPr bwMode="auto">
          <a:xfrm>
            <a:off x="3161088" y="2233650"/>
            <a:ext cx="215900" cy="488950"/>
            <a:chOff x="2709" y="3067"/>
            <a:chExt cx="136" cy="308"/>
          </a:xfrm>
        </p:grpSpPr>
        <p:sp>
          <p:nvSpPr>
            <p:cNvPr id="30751" name="Line 30">
              <a:extLst>
                <a:ext uri="{FF2B5EF4-FFF2-40B4-BE49-F238E27FC236}">
                  <a16:creationId xmlns:a16="http://schemas.microsoft.com/office/drawing/2014/main" id="{840AB4C5-5962-4EFE-9594-98F11D8DB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400"/>
            </a:p>
          </p:txBody>
        </p:sp>
        <p:sp>
          <p:nvSpPr>
            <p:cNvPr id="30752" name="Oval 31">
              <a:extLst>
                <a:ext uri="{FF2B5EF4-FFF2-40B4-BE49-F238E27FC236}">
                  <a16:creationId xmlns:a16="http://schemas.microsoft.com/office/drawing/2014/main" id="{C71B6666-4CF7-49E8-AF53-9A92177CF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284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400"/>
            </a:p>
          </p:txBody>
        </p:sp>
      </p:grpSp>
      <p:grpSp>
        <p:nvGrpSpPr>
          <p:cNvPr id="30733" name="Group 35">
            <a:extLst>
              <a:ext uri="{FF2B5EF4-FFF2-40B4-BE49-F238E27FC236}">
                <a16:creationId xmlns:a16="http://schemas.microsoft.com/office/drawing/2014/main" id="{F09FCADE-6C99-4675-9FD2-B9BD11A73BC9}"/>
              </a:ext>
            </a:extLst>
          </p:cNvPr>
          <p:cNvGrpSpPr>
            <a:grpSpLocks/>
          </p:cNvGrpSpPr>
          <p:nvPr/>
        </p:nvGrpSpPr>
        <p:grpSpPr bwMode="auto">
          <a:xfrm>
            <a:off x="8302626" y="2257425"/>
            <a:ext cx="215900" cy="488950"/>
            <a:chOff x="2709" y="3067"/>
            <a:chExt cx="136" cy="308"/>
          </a:xfrm>
        </p:grpSpPr>
        <p:sp>
          <p:nvSpPr>
            <p:cNvPr id="30749" name="Line 36">
              <a:extLst>
                <a:ext uri="{FF2B5EF4-FFF2-40B4-BE49-F238E27FC236}">
                  <a16:creationId xmlns:a16="http://schemas.microsoft.com/office/drawing/2014/main" id="{90060CB7-39DC-4719-978D-78C979DEE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400"/>
            </a:p>
          </p:txBody>
        </p:sp>
        <p:sp>
          <p:nvSpPr>
            <p:cNvPr id="30750" name="Oval 37">
              <a:extLst>
                <a:ext uri="{FF2B5EF4-FFF2-40B4-BE49-F238E27FC236}">
                  <a16:creationId xmlns:a16="http://schemas.microsoft.com/office/drawing/2014/main" id="{705E59AC-3DED-4164-BC3E-354A6D493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284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400"/>
            </a:p>
          </p:txBody>
        </p:sp>
      </p:grpSp>
      <p:sp>
        <p:nvSpPr>
          <p:cNvPr id="30734" name="Text Box 38">
            <a:extLst>
              <a:ext uri="{FF2B5EF4-FFF2-40B4-BE49-F238E27FC236}">
                <a16:creationId xmlns:a16="http://schemas.microsoft.com/office/drawing/2014/main" id="{AE13E069-2A58-429B-8439-5652EB193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3957" y="2742684"/>
            <a:ext cx="1864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/>
              <a:t>nome  endereço</a:t>
            </a:r>
            <a:endParaRPr lang="en-US" altLang="pt-BR" dirty="0"/>
          </a:p>
        </p:txBody>
      </p:sp>
      <p:grpSp>
        <p:nvGrpSpPr>
          <p:cNvPr id="30735" name="Group 39">
            <a:extLst>
              <a:ext uri="{FF2B5EF4-FFF2-40B4-BE49-F238E27FC236}">
                <a16:creationId xmlns:a16="http://schemas.microsoft.com/office/drawing/2014/main" id="{3B72F69F-3CEA-4D68-8DB8-C336B7FCC2AC}"/>
              </a:ext>
            </a:extLst>
          </p:cNvPr>
          <p:cNvGrpSpPr>
            <a:grpSpLocks/>
          </p:cNvGrpSpPr>
          <p:nvPr/>
        </p:nvGrpSpPr>
        <p:grpSpPr bwMode="auto">
          <a:xfrm>
            <a:off x="8896350" y="2257425"/>
            <a:ext cx="215900" cy="488950"/>
            <a:chOff x="2709" y="3067"/>
            <a:chExt cx="136" cy="308"/>
          </a:xfrm>
        </p:grpSpPr>
        <p:sp>
          <p:nvSpPr>
            <p:cNvPr id="30747" name="Line 40">
              <a:extLst>
                <a:ext uri="{FF2B5EF4-FFF2-40B4-BE49-F238E27FC236}">
                  <a16:creationId xmlns:a16="http://schemas.microsoft.com/office/drawing/2014/main" id="{975249EE-8FBD-4097-A372-7A2DDA5BE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400"/>
            </a:p>
          </p:txBody>
        </p:sp>
        <p:sp>
          <p:nvSpPr>
            <p:cNvPr id="30748" name="Oval 41">
              <a:extLst>
                <a:ext uri="{FF2B5EF4-FFF2-40B4-BE49-F238E27FC236}">
                  <a16:creationId xmlns:a16="http://schemas.microsoft.com/office/drawing/2014/main" id="{FE95C9C9-2125-477B-81BD-9722BBDB0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284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400"/>
            </a:p>
          </p:txBody>
        </p:sp>
      </p:grpSp>
      <p:sp>
        <p:nvSpPr>
          <p:cNvPr id="314424" name="AutoShape 56">
            <a:extLst>
              <a:ext uri="{FF2B5EF4-FFF2-40B4-BE49-F238E27FC236}">
                <a16:creationId xmlns:a16="http://schemas.microsoft.com/office/drawing/2014/main" id="{2805B27D-DD81-4A55-B672-49D1DAD88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002" y="4325938"/>
            <a:ext cx="1517650" cy="143351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800" dirty="0"/>
              <a:t>Dr. Paulo</a:t>
            </a:r>
          </a:p>
          <a:p>
            <a:pPr algn="ctr" eaLnBrk="1" hangingPunct="1">
              <a:defRPr/>
            </a:pPr>
            <a:endParaRPr lang="pt-BR" sz="1200" dirty="0"/>
          </a:p>
          <a:p>
            <a:pPr algn="ctr" eaLnBrk="1" hangingPunct="1">
              <a:defRPr/>
            </a:pPr>
            <a:r>
              <a:rPr lang="pt-BR" sz="2800" dirty="0"/>
              <a:t>Dr. Flora</a:t>
            </a:r>
            <a:endParaRPr lang="en-US" sz="2800" dirty="0"/>
          </a:p>
        </p:txBody>
      </p:sp>
      <p:sp>
        <p:nvSpPr>
          <p:cNvPr id="314425" name="AutoShape 57">
            <a:extLst>
              <a:ext uri="{FF2B5EF4-FFF2-40B4-BE49-F238E27FC236}">
                <a16:creationId xmlns:a16="http://schemas.microsoft.com/office/drawing/2014/main" id="{B473AEE4-AB79-408C-97AC-725080ADD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9103" y="4299210"/>
            <a:ext cx="1864785" cy="1401504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800" dirty="0"/>
              <a:t>João</a:t>
            </a:r>
          </a:p>
          <a:p>
            <a:pPr algn="ctr" eaLnBrk="1" hangingPunct="1">
              <a:defRPr/>
            </a:pPr>
            <a:r>
              <a:rPr lang="pt-BR" dirty="0"/>
              <a:t> </a:t>
            </a:r>
          </a:p>
          <a:p>
            <a:pPr algn="ctr" eaLnBrk="1" hangingPunct="1">
              <a:defRPr/>
            </a:pPr>
            <a:r>
              <a:rPr lang="pt-BR" sz="2800" dirty="0"/>
              <a:t>José</a:t>
            </a:r>
            <a:endParaRPr lang="en-US" sz="2800" dirty="0"/>
          </a:p>
        </p:txBody>
      </p:sp>
      <p:sp>
        <p:nvSpPr>
          <p:cNvPr id="314426" name="AutoShape 58">
            <a:extLst>
              <a:ext uri="{FF2B5EF4-FFF2-40B4-BE49-F238E27FC236}">
                <a16:creationId xmlns:a16="http://schemas.microsoft.com/office/drawing/2014/main" id="{87EF8814-544E-439C-999C-77DE91CB6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350" y="4408489"/>
            <a:ext cx="2197100" cy="129063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 dirty="0"/>
              <a:t>22/10/2007</a:t>
            </a:r>
          </a:p>
          <a:p>
            <a:pPr algn="ctr" eaLnBrk="1" hangingPunct="1">
              <a:defRPr/>
            </a:pPr>
            <a:r>
              <a:rPr lang="pt-BR" sz="2400" dirty="0"/>
              <a:t>05/02/2009</a:t>
            </a:r>
          </a:p>
          <a:p>
            <a:pPr algn="ctr" eaLnBrk="1" hangingPunct="1">
              <a:defRPr/>
            </a:pPr>
            <a:r>
              <a:rPr lang="pt-BR" sz="2400" dirty="0"/>
              <a:t>20/03/2009</a:t>
            </a:r>
            <a:endParaRPr lang="en-US" sz="2400" dirty="0"/>
          </a:p>
        </p:txBody>
      </p:sp>
      <p:sp>
        <p:nvSpPr>
          <p:cNvPr id="30739" name="Line 59">
            <a:extLst>
              <a:ext uri="{FF2B5EF4-FFF2-40B4-BE49-F238E27FC236}">
                <a16:creationId xmlns:a16="http://schemas.microsoft.com/office/drawing/2014/main" id="{9A98622F-E0B8-46FD-A583-C6BF564C09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9147" y="4720709"/>
            <a:ext cx="1517650" cy="1321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0740" name="Line 60">
            <a:extLst>
              <a:ext uri="{FF2B5EF4-FFF2-40B4-BE49-F238E27FC236}">
                <a16:creationId xmlns:a16="http://schemas.microsoft.com/office/drawing/2014/main" id="{01B52E23-4F19-426B-B8CD-5B5DAC702F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15694" y="4733927"/>
            <a:ext cx="1162590" cy="291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0741" name="Line 61">
            <a:extLst>
              <a:ext uri="{FF2B5EF4-FFF2-40B4-BE49-F238E27FC236}">
                <a16:creationId xmlns:a16="http://schemas.microsoft.com/office/drawing/2014/main" id="{5460ECBC-2568-452E-9036-2A855C2535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1267" y="5066307"/>
            <a:ext cx="1645530" cy="243881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0742" name="Line 62">
            <a:extLst>
              <a:ext uri="{FF2B5EF4-FFF2-40B4-BE49-F238E27FC236}">
                <a16:creationId xmlns:a16="http://schemas.microsoft.com/office/drawing/2014/main" id="{567BC724-63B6-4F8F-B938-1AE4B0AB8A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1267" y="5384542"/>
            <a:ext cx="1645530" cy="7679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0743" name="Line 63">
            <a:extLst>
              <a:ext uri="{FF2B5EF4-FFF2-40B4-BE49-F238E27FC236}">
                <a16:creationId xmlns:a16="http://schemas.microsoft.com/office/drawing/2014/main" id="{D8B9FC3E-6E46-4656-B31F-B1ED6043A4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13034" y="5092700"/>
            <a:ext cx="1162589" cy="202919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0744" name="Line 64">
            <a:extLst>
              <a:ext uri="{FF2B5EF4-FFF2-40B4-BE49-F238E27FC236}">
                <a16:creationId xmlns:a16="http://schemas.microsoft.com/office/drawing/2014/main" id="{AE2092DC-F2EC-42F0-A77B-83811EDA0C7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15694" y="5310190"/>
            <a:ext cx="1162590" cy="74352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0745" name="Text Box 65">
            <a:extLst>
              <a:ext uri="{FF2B5EF4-FFF2-40B4-BE49-F238E27FC236}">
                <a16:creationId xmlns:a16="http://schemas.microsoft.com/office/drawing/2014/main" id="{2EC02202-F941-4625-A39A-3914B9BB2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333" y="836986"/>
            <a:ext cx="1452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dirty="0"/>
              <a:t>esquema</a:t>
            </a:r>
            <a:endParaRPr lang="en-US" altLang="pt-BR" sz="2400" dirty="0"/>
          </a:p>
        </p:txBody>
      </p:sp>
      <p:sp>
        <p:nvSpPr>
          <p:cNvPr id="30746" name="Text Box 66">
            <a:extLst>
              <a:ext uri="{FF2B5EF4-FFF2-40B4-BE49-F238E27FC236}">
                <a16:creationId xmlns:a16="http://schemas.microsoft.com/office/drawing/2014/main" id="{72C30BB9-072D-4676-9E31-F41BE69C8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4116" y="3864273"/>
            <a:ext cx="15552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dirty="0"/>
              <a:t>instâncias</a:t>
            </a:r>
            <a:endParaRPr lang="en-US" altLang="pt-BR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7896146-1077-4902-86C4-5CF31B8C940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3175"/>
            <a:ext cx="12192000" cy="641349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Exemplos de Relacionamento</a:t>
            </a:r>
            <a:endParaRPr lang="en-US" altLang="pt-BR" sz="4000" dirty="0">
              <a:solidFill>
                <a:schemeClr val="accent1"/>
              </a:solidFill>
            </a:endParaRPr>
          </a:p>
        </p:txBody>
      </p:sp>
      <p:sp>
        <p:nvSpPr>
          <p:cNvPr id="297998" name="Rectangle 14">
            <a:extLst>
              <a:ext uri="{FF2B5EF4-FFF2-40B4-BE49-F238E27FC236}">
                <a16:creationId xmlns:a16="http://schemas.microsoft.com/office/drawing/2014/main" id="{CE459E3F-CA4C-473D-82E3-6F9F39E1B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148" y="1833566"/>
            <a:ext cx="2154562" cy="59372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Empregado</a:t>
            </a:r>
          </a:p>
        </p:txBody>
      </p:sp>
      <p:sp>
        <p:nvSpPr>
          <p:cNvPr id="297999" name="Rectangle 15">
            <a:extLst>
              <a:ext uri="{FF2B5EF4-FFF2-40B4-BE49-F238E27FC236}">
                <a16:creationId xmlns:a16="http://schemas.microsoft.com/office/drawing/2014/main" id="{0CDB649A-3DCB-4EDD-B980-1A0843D92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059" y="1765302"/>
            <a:ext cx="1795451" cy="64134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Projeto</a:t>
            </a:r>
          </a:p>
        </p:txBody>
      </p:sp>
      <p:sp>
        <p:nvSpPr>
          <p:cNvPr id="298000" name="AutoShape 16">
            <a:extLst>
              <a:ext uri="{FF2B5EF4-FFF2-40B4-BE49-F238E27FC236}">
                <a16:creationId xmlns:a16="http://schemas.microsoft.com/office/drawing/2014/main" id="{DC897CA8-D2FE-4800-846C-FBD257802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150" y="1622423"/>
            <a:ext cx="2154562" cy="947741"/>
          </a:xfrm>
          <a:prstGeom prst="flowChartDecisi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Atuação</a:t>
            </a:r>
          </a:p>
        </p:txBody>
      </p:sp>
      <p:sp>
        <p:nvSpPr>
          <p:cNvPr id="31750" name="Line 17">
            <a:extLst>
              <a:ext uri="{FF2B5EF4-FFF2-40B4-BE49-F238E27FC236}">
                <a16:creationId xmlns:a16="http://schemas.microsoft.com/office/drawing/2014/main" id="{E1980C0A-4872-4E19-869C-E7933A68ED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4060" y="2090739"/>
            <a:ext cx="760090" cy="635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1751" name="Line 18">
            <a:extLst>
              <a:ext uri="{FF2B5EF4-FFF2-40B4-BE49-F238E27FC236}">
                <a16:creationId xmlns:a16="http://schemas.microsoft.com/office/drawing/2014/main" id="{EC1325CD-ACC4-4DBC-8468-BE754D9EA0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2835" y="2090739"/>
            <a:ext cx="9271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grpSp>
        <p:nvGrpSpPr>
          <p:cNvPr id="31752" name="Group 19">
            <a:extLst>
              <a:ext uri="{FF2B5EF4-FFF2-40B4-BE49-F238E27FC236}">
                <a16:creationId xmlns:a16="http://schemas.microsoft.com/office/drawing/2014/main" id="{26508E81-5ABA-4C61-89EE-616E5C54CE4F}"/>
              </a:ext>
            </a:extLst>
          </p:cNvPr>
          <p:cNvGrpSpPr>
            <a:grpSpLocks/>
          </p:cNvGrpSpPr>
          <p:nvPr/>
        </p:nvGrpSpPr>
        <p:grpSpPr bwMode="auto">
          <a:xfrm>
            <a:off x="6093488" y="2274890"/>
            <a:ext cx="215900" cy="488950"/>
            <a:chOff x="2709" y="3067"/>
            <a:chExt cx="136" cy="308"/>
          </a:xfrm>
        </p:grpSpPr>
        <p:sp>
          <p:nvSpPr>
            <p:cNvPr id="31774" name="Line 20">
              <a:extLst>
                <a:ext uri="{FF2B5EF4-FFF2-40B4-BE49-F238E27FC236}">
                  <a16:creationId xmlns:a16="http://schemas.microsoft.com/office/drawing/2014/main" id="{F3A8C83C-F10F-4E60-85DE-9BC945B1C4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400"/>
            </a:p>
          </p:txBody>
        </p:sp>
        <p:sp>
          <p:nvSpPr>
            <p:cNvPr id="31775" name="Oval 21">
              <a:extLst>
                <a:ext uri="{FF2B5EF4-FFF2-40B4-BE49-F238E27FC236}">
                  <a16:creationId xmlns:a16="http://schemas.microsoft.com/office/drawing/2014/main" id="{F7BDCE70-DDC7-4C97-B52A-EBDCFD76F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284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000"/>
            </a:p>
          </p:txBody>
        </p:sp>
      </p:grpSp>
      <p:sp>
        <p:nvSpPr>
          <p:cNvPr id="31753" name="Text Box 22">
            <a:extLst>
              <a:ext uri="{FF2B5EF4-FFF2-40B4-BE49-F238E27FC236}">
                <a16:creationId xmlns:a16="http://schemas.microsoft.com/office/drawing/2014/main" id="{C343682F-BBCA-4762-85CB-6E19D2423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4739" y="2756974"/>
            <a:ext cx="9412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 dirty="0"/>
              <a:t>função</a:t>
            </a:r>
            <a:endParaRPr lang="en-US" altLang="pt-BR" b="1" dirty="0"/>
          </a:p>
        </p:txBody>
      </p:sp>
      <p:grpSp>
        <p:nvGrpSpPr>
          <p:cNvPr id="31754" name="Group 46">
            <a:extLst>
              <a:ext uri="{FF2B5EF4-FFF2-40B4-BE49-F238E27FC236}">
                <a16:creationId xmlns:a16="http://schemas.microsoft.com/office/drawing/2014/main" id="{B616F7BC-0750-42C2-A3D1-0B0E4E29067F}"/>
              </a:ext>
            </a:extLst>
          </p:cNvPr>
          <p:cNvGrpSpPr>
            <a:grpSpLocks/>
          </p:cNvGrpSpPr>
          <p:nvPr/>
        </p:nvGrpSpPr>
        <p:grpSpPr bwMode="auto">
          <a:xfrm>
            <a:off x="2413879" y="2439990"/>
            <a:ext cx="215900" cy="488950"/>
            <a:chOff x="2709" y="3067"/>
            <a:chExt cx="136" cy="308"/>
          </a:xfrm>
        </p:grpSpPr>
        <p:sp>
          <p:nvSpPr>
            <p:cNvPr id="31772" name="Line 47">
              <a:extLst>
                <a:ext uri="{FF2B5EF4-FFF2-40B4-BE49-F238E27FC236}">
                  <a16:creationId xmlns:a16="http://schemas.microsoft.com/office/drawing/2014/main" id="{E677FC38-5753-46BD-9DB6-59F181F2F6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400"/>
            </a:p>
          </p:txBody>
        </p:sp>
        <p:sp>
          <p:nvSpPr>
            <p:cNvPr id="31773" name="Oval 48">
              <a:extLst>
                <a:ext uri="{FF2B5EF4-FFF2-40B4-BE49-F238E27FC236}">
                  <a16:creationId xmlns:a16="http://schemas.microsoft.com/office/drawing/2014/main" id="{AC0DD4D6-852E-4518-95A8-4640CA852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284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000"/>
            </a:p>
          </p:txBody>
        </p:sp>
      </p:grpSp>
      <p:sp>
        <p:nvSpPr>
          <p:cNvPr id="31755" name="Text Box 49">
            <a:extLst>
              <a:ext uri="{FF2B5EF4-FFF2-40B4-BE49-F238E27FC236}">
                <a16:creationId xmlns:a16="http://schemas.microsoft.com/office/drawing/2014/main" id="{A8C893A9-2D0F-40ED-866C-6BD1308B2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8153" y="2931340"/>
            <a:ext cx="16337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/>
              <a:t>nome   salario</a:t>
            </a:r>
            <a:endParaRPr lang="en-US" altLang="pt-BR" dirty="0"/>
          </a:p>
        </p:txBody>
      </p:sp>
      <p:grpSp>
        <p:nvGrpSpPr>
          <p:cNvPr id="31756" name="Group 50">
            <a:extLst>
              <a:ext uri="{FF2B5EF4-FFF2-40B4-BE49-F238E27FC236}">
                <a16:creationId xmlns:a16="http://schemas.microsoft.com/office/drawing/2014/main" id="{299AB324-0C55-4D33-A08C-689115A45CF8}"/>
              </a:ext>
            </a:extLst>
          </p:cNvPr>
          <p:cNvGrpSpPr>
            <a:grpSpLocks/>
          </p:cNvGrpSpPr>
          <p:nvPr/>
        </p:nvGrpSpPr>
        <p:grpSpPr bwMode="auto">
          <a:xfrm>
            <a:off x="3217010" y="2439989"/>
            <a:ext cx="215900" cy="488950"/>
            <a:chOff x="2709" y="3067"/>
            <a:chExt cx="136" cy="308"/>
          </a:xfrm>
        </p:grpSpPr>
        <p:sp>
          <p:nvSpPr>
            <p:cNvPr id="31770" name="Line 51">
              <a:extLst>
                <a:ext uri="{FF2B5EF4-FFF2-40B4-BE49-F238E27FC236}">
                  <a16:creationId xmlns:a16="http://schemas.microsoft.com/office/drawing/2014/main" id="{16E60552-8FA8-44E8-9A74-605B2EE08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400"/>
            </a:p>
          </p:txBody>
        </p:sp>
        <p:sp>
          <p:nvSpPr>
            <p:cNvPr id="31771" name="Oval 52">
              <a:extLst>
                <a:ext uri="{FF2B5EF4-FFF2-40B4-BE49-F238E27FC236}">
                  <a16:creationId xmlns:a16="http://schemas.microsoft.com/office/drawing/2014/main" id="{30A7AF53-2C9F-43B1-8D09-E3D63EA49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284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000"/>
            </a:p>
          </p:txBody>
        </p:sp>
      </p:grpSp>
      <p:grpSp>
        <p:nvGrpSpPr>
          <p:cNvPr id="31757" name="Group 53">
            <a:extLst>
              <a:ext uri="{FF2B5EF4-FFF2-40B4-BE49-F238E27FC236}">
                <a16:creationId xmlns:a16="http://schemas.microsoft.com/office/drawing/2014/main" id="{5A198CC3-D045-4F17-833C-868F218CC353}"/>
              </a:ext>
            </a:extLst>
          </p:cNvPr>
          <p:cNvGrpSpPr>
            <a:grpSpLocks/>
          </p:cNvGrpSpPr>
          <p:nvPr/>
        </p:nvGrpSpPr>
        <p:grpSpPr bwMode="auto">
          <a:xfrm>
            <a:off x="7931885" y="2411414"/>
            <a:ext cx="215900" cy="488950"/>
            <a:chOff x="2709" y="3067"/>
            <a:chExt cx="136" cy="308"/>
          </a:xfrm>
        </p:grpSpPr>
        <p:sp>
          <p:nvSpPr>
            <p:cNvPr id="31768" name="Line 54">
              <a:extLst>
                <a:ext uri="{FF2B5EF4-FFF2-40B4-BE49-F238E27FC236}">
                  <a16:creationId xmlns:a16="http://schemas.microsoft.com/office/drawing/2014/main" id="{67DEF5FC-7F3B-4A00-BA8E-8BF4E76F3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400"/>
            </a:p>
          </p:txBody>
        </p:sp>
        <p:sp>
          <p:nvSpPr>
            <p:cNvPr id="31769" name="Oval 55">
              <a:extLst>
                <a:ext uri="{FF2B5EF4-FFF2-40B4-BE49-F238E27FC236}">
                  <a16:creationId xmlns:a16="http://schemas.microsoft.com/office/drawing/2014/main" id="{727C127E-F41A-42CA-A060-16D3DF49C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284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000"/>
            </a:p>
          </p:txBody>
        </p:sp>
      </p:grpSp>
      <p:sp>
        <p:nvSpPr>
          <p:cNvPr id="31758" name="Text Box 59">
            <a:extLst>
              <a:ext uri="{FF2B5EF4-FFF2-40B4-BE49-F238E27FC236}">
                <a16:creationId xmlns:a16="http://schemas.microsoft.com/office/drawing/2014/main" id="{21628412-A101-45C8-8526-A948A106A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307" y="2909373"/>
            <a:ext cx="6591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/>
              <a:t>sigla</a:t>
            </a:r>
            <a:endParaRPr lang="en-US" altLang="pt-BR" dirty="0"/>
          </a:p>
        </p:txBody>
      </p:sp>
      <p:sp>
        <p:nvSpPr>
          <p:cNvPr id="298056" name="AutoShape 72">
            <a:extLst>
              <a:ext uri="{FF2B5EF4-FFF2-40B4-BE49-F238E27FC236}">
                <a16:creationId xmlns:a16="http://schemas.microsoft.com/office/drawing/2014/main" id="{9D8F26DF-1BFC-4774-ACB9-63278BAC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796" y="3928177"/>
            <a:ext cx="1517650" cy="129063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João</a:t>
            </a:r>
          </a:p>
          <a:p>
            <a:pPr algn="ctr" eaLnBrk="1" hangingPunct="1"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Pedro</a:t>
            </a:r>
          </a:p>
          <a:p>
            <a:pPr algn="ctr" eaLnBrk="1" hangingPunct="1"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Gabriel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8057" name="AutoShape 73">
            <a:extLst>
              <a:ext uri="{FF2B5EF4-FFF2-40B4-BE49-F238E27FC236}">
                <a16:creationId xmlns:a16="http://schemas.microsoft.com/office/drawing/2014/main" id="{02D13723-5E3D-4654-8B43-A7CD74622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1860" y="3944940"/>
            <a:ext cx="1517650" cy="129063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Pro1</a:t>
            </a:r>
          </a:p>
          <a:p>
            <a:pPr algn="ctr" eaLnBrk="1" hangingPunct="1"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 </a:t>
            </a:r>
          </a:p>
          <a:p>
            <a:pPr algn="ctr" eaLnBrk="1" hangingPunct="1"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Pro2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8058" name="AutoShape 74">
            <a:extLst>
              <a:ext uri="{FF2B5EF4-FFF2-40B4-BE49-F238E27FC236}">
                <a16:creationId xmlns:a16="http://schemas.microsoft.com/office/drawing/2014/main" id="{2A7A45C9-15D3-4946-9C53-0D98DB16D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710" y="3944940"/>
            <a:ext cx="2036536" cy="129063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coordenador</a:t>
            </a:r>
          </a:p>
          <a:p>
            <a:pPr algn="ctr" eaLnBrk="1" hangingPunct="1"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pesquisador</a:t>
            </a:r>
          </a:p>
          <a:p>
            <a:pPr algn="ctr" eaLnBrk="1" hangingPunct="1"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bolsista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762" name="Line 75">
            <a:extLst>
              <a:ext uri="{FF2B5EF4-FFF2-40B4-BE49-F238E27FC236}">
                <a16:creationId xmlns:a16="http://schemas.microsoft.com/office/drawing/2014/main" id="{FA65D512-527E-457B-BCF8-F4E3A27D7D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9507" y="4281488"/>
            <a:ext cx="1517650" cy="1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1763" name="Line 76">
            <a:extLst>
              <a:ext uri="{FF2B5EF4-FFF2-40B4-BE49-F238E27FC236}">
                <a16:creationId xmlns:a16="http://schemas.microsoft.com/office/drawing/2014/main" id="{56D211EC-8D7E-4CA6-A3A4-082032BDA9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8926" y="4282477"/>
            <a:ext cx="1678000" cy="1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1764" name="Line 78">
            <a:extLst>
              <a:ext uri="{FF2B5EF4-FFF2-40B4-BE49-F238E27FC236}">
                <a16:creationId xmlns:a16="http://schemas.microsoft.com/office/drawing/2014/main" id="{930A431A-9CDE-44F2-A707-70A3605ED6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9507" y="4637623"/>
            <a:ext cx="151765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1765" name="Line 80">
            <a:extLst>
              <a:ext uri="{FF2B5EF4-FFF2-40B4-BE49-F238E27FC236}">
                <a16:creationId xmlns:a16="http://schemas.microsoft.com/office/drawing/2014/main" id="{EF480711-C371-4318-BE20-DF0B7A1AE1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6894" y="4310065"/>
            <a:ext cx="1678000" cy="29569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1766" name="Line 81">
            <a:extLst>
              <a:ext uri="{FF2B5EF4-FFF2-40B4-BE49-F238E27FC236}">
                <a16:creationId xmlns:a16="http://schemas.microsoft.com/office/drawing/2014/main" id="{76FA8451-13DC-4ED0-B857-5BA772F100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9507" y="4956174"/>
            <a:ext cx="151765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  <p:sp>
        <p:nvSpPr>
          <p:cNvPr id="31767" name="Line 82">
            <a:extLst>
              <a:ext uri="{FF2B5EF4-FFF2-40B4-BE49-F238E27FC236}">
                <a16:creationId xmlns:a16="http://schemas.microsoft.com/office/drawing/2014/main" id="{C81F7DE6-2ADC-44F3-91A1-5F880AD8D6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6894" y="4941972"/>
            <a:ext cx="1677999" cy="14189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Conteúdo 1">
            <a:extLst>
              <a:ext uri="{FF2B5EF4-FFF2-40B4-BE49-F238E27FC236}">
                <a16:creationId xmlns:a16="http://schemas.microsoft.com/office/drawing/2014/main" id="{60C44AC4-B312-4679-9CE7-BDC7FC280E14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316172" y="1195389"/>
            <a:ext cx="11107003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6725" indent="-466725"/>
            <a:r>
              <a:rPr lang="pt-BR" altLang="pt-BR" sz="3600" dirty="0"/>
              <a:t>Considere como exemplo um sistema acadêmico. A partir das seguintes Entidades, identifique os </a:t>
            </a:r>
            <a:r>
              <a:rPr lang="pt-BR" altLang="pt-BR" sz="3600" b="1" dirty="0"/>
              <a:t>atributos</a:t>
            </a:r>
            <a:r>
              <a:rPr lang="pt-BR" altLang="pt-BR" sz="3600" dirty="0"/>
              <a:t> e os </a:t>
            </a:r>
            <a:r>
              <a:rPr lang="pt-BR" altLang="pt-BR" sz="3600" b="1" dirty="0"/>
              <a:t>relacionamentos</a:t>
            </a:r>
            <a:r>
              <a:rPr lang="pt-BR" altLang="pt-BR" sz="3600" dirty="0"/>
              <a:t> entre elas.</a:t>
            </a:r>
          </a:p>
        </p:txBody>
      </p:sp>
      <p:sp>
        <p:nvSpPr>
          <p:cNvPr id="32771" name="Título 2">
            <a:extLst>
              <a:ext uri="{FF2B5EF4-FFF2-40B4-BE49-F238E27FC236}">
                <a16:creationId xmlns:a16="http://schemas.microsoft.com/office/drawing/2014/main" id="{11372F23-5222-4773-B344-FD090AC434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715961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Exercício I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06F2928-AAB7-429C-AEC9-2A06B8E27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055" y="3439236"/>
            <a:ext cx="2252854" cy="6969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3200"/>
              <a:t>Aluno</a:t>
            </a:r>
            <a:endParaRPr lang="en-US" sz="32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3126A2E-9BFD-4692-AA0D-9E29B63EA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055" y="4588586"/>
            <a:ext cx="2252854" cy="6969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3200"/>
              <a:t>Disciplina</a:t>
            </a:r>
            <a:endParaRPr lang="en-US" sz="320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B7C5E0E-D757-4F14-AA4D-3826008DA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951" y="3429000"/>
            <a:ext cx="2399732" cy="6969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3200" dirty="0"/>
              <a:t>Professor</a:t>
            </a:r>
            <a:endParaRPr lang="en-US" sz="3200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AA64712-B1BE-48E9-A4A7-661BE0546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952" y="4583468"/>
            <a:ext cx="2399732" cy="6969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3200"/>
              <a:t>Turma</a:t>
            </a:r>
            <a:endParaRPr lang="en-US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231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ço Reservado para Conteúdo 1">
            <a:extLst>
              <a:ext uri="{FF2B5EF4-FFF2-40B4-BE49-F238E27FC236}">
                <a16:creationId xmlns:a16="http://schemas.microsoft.com/office/drawing/2014/main" id="{A4230D7F-257B-4816-96C9-24D822EE4D14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302525" y="981075"/>
            <a:ext cx="1133901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466725" indent="-466725"/>
            <a:r>
              <a:rPr lang="pt-BR" altLang="pt-BR" sz="3600" dirty="0"/>
              <a:t>A Cardinalidade ou Multiplicidade define a quantidade de elementos de uma entidade associada com a quantidade de elementos de outra entidade.</a:t>
            </a:r>
          </a:p>
          <a:p>
            <a:pPr marL="0" indent="0">
              <a:buNone/>
            </a:pPr>
            <a:endParaRPr lang="pt-BR" altLang="pt-BR" sz="2400" dirty="0"/>
          </a:p>
          <a:p>
            <a:pPr marL="1055688" lvl="1" indent="-457200">
              <a:buFont typeface="Wingdings" panose="05000000000000000000" pitchFamily="2" charset="2"/>
              <a:buChar char="§"/>
            </a:pPr>
            <a:r>
              <a:rPr lang="pt-BR" altLang="pt-BR" sz="3200" dirty="0">
                <a:solidFill>
                  <a:schemeClr val="accent1"/>
                </a:solidFill>
              </a:rPr>
              <a:t>1:1  (um para um)</a:t>
            </a:r>
          </a:p>
          <a:p>
            <a:pPr marL="1055688" lvl="1" indent="-457200">
              <a:buFont typeface="Wingdings" panose="05000000000000000000" pitchFamily="2" charset="2"/>
              <a:buChar char="§"/>
            </a:pPr>
            <a:r>
              <a:rPr lang="pt-BR" altLang="pt-BR" sz="3200" dirty="0">
                <a:solidFill>
                  <a:schemeClr val="accent1"/>
                </a:solidFill>
              </a:rPr>
              <a:t>1:N (um para muitos)</a:t>
            </a:r>
          </a:p>
          <a:p>
            <a:pPr marL="1055688" lvl="1" indent="-457200">
              <a:buFont typeface="Wingdings" panose="05000000000000000000" pitchFamily="2" charset="2"/>
              <a:buChar char="§"/>
            </a:pPr>
            <a:r>
              <a:rPr lang="pt-BR" altLang="pt-BR" sz="3200" dirty="0">
                <a:solidFill>
                  <a:schemeClr val="accent1"/>
                </a:solidFill>
              </a:rPr>
              <a:t>N:N (muitos para muitos)</a:t>
            </a:r>
          </a:p>
        </p:txBody>
      </p:sp>
      <p:sp>
        <p:nvSpPr>
          <p:cNvPr id="33795" name="Título 2">
            <a:extLst>
              <a:ext uri="{FF2B5EF4-FFF2-40B4-BE49-F238E27FC236}">
                <a16:creationId xmlns:a16="http://schemas.microsoft.com/office/drawing/2014/main" id="{8703D22B-1388-451F-9931-FD7A5045AA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906" y="0"/>
            <a:ext cx="12180094" cy="696036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Cardinalidade dos Relacionamentos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ço Reservado para Conteúdo 1">
            <a:extLst>
              <a:ext uri="{FF2B5EF4-FFF2-40B4-BE49-F238E27FC236}">
                <a16:creationId xmlns:a16="http://schemas.microsoft.com/office/drawing/2014/main" id="{5DF3BDED-1C0F-43E9-B1C7-128B0519B277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345270" y="858628"/>
            <a:ext cx="10327279" cy="105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6725" indent="-466725" algn="just"/>
            <a:r>
              <a:rPr lang="pt-BR" altLang="pt-BR" sz="3600" dirty="0"/>
              <a:t>Uma ocorrência da Entidade A está associada a no máximo uma ocorrência da Entidade B, e vice-versa.</a:t>
            </a:r>
          </a:p>
        </p:txBody>
      </p:sp>
      <p:sp>
        <p:nvSpPr>
          <p:cNvPr id="34819" name="Título 2">
            <a:extLst>
              <a:ext uri="{FF2B5EF4-FFF2-40B4-BE49-F238E27FC236}">
                <a16:creationId xmlns:a16="http://schemas.microsoft.com/office/drawing/2014/main" id="{C8EE94C0-DA89-446A-8DD9-3AB672EC83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3813"/>
            <a:ext cx="12192000" cy="641350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Cardinalidade 1:1</a:t>
            </a:r>
          </a:p>
        </p:txBody>
      </p:sp>
      <p:grpSp>
        <p:nvGrpSpPr>
          <p:cNvPr id="34820" name="Grupo 82951">
            <a:extLst>
              <a:ext uri="{FF2B5EF4-FFF2-40B4-BE49-F238E27FC236}">
                <a16:creationId xmlns:a16="http://schemas.microsoft.com/office/drawing/2014/main" id="{13F26BDA-53E7-418A-99D2-9B819DE02061}"/>
              </a:ext>
            </a:extLst>
          </p:cNvPr>
          <p:cNvGrpSpPr>
            <a:grpSpLocks/>
          </p:cNvGrpSpPr>
          <p:nvPr/>
        </p:nvGrpSpPr>
        <p:grpSpPr bwMode="auto">
          <a:xfrm>
            <a:off x="1373875" y="1980062"/>
            <a:ext cx="3213171" cy="3206750"/>
            <a:chOff x="1905000" y="2362200"/>
            <a:chExt cx="1512887" cy="32072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5B8468-8881-4D7D-8ECD-B0524421A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2362200"/>
              <a:ext cx="1512887" cy="320722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pt-BR" sz="2800"/>
            </a:p>
          </p:txBody>
        </p:sp>
        <p:sp>
          <p:nvSpPr>
            <p:cNvPr id="7" name="Rectangle 16">
              <a:extLst>
                <a:ext uri="{FF2B5EF4-FFF2-40B4-BE49-F238E27FC236}">
                  <a16:creationId xmlns:a16="http://schemas.microsoft.com/office/drawing/2014/main" id="{4F94E207-6DDE-497C-A6C8-E3A77E671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25" y="3038576"/>
              <a:ext cx="804862" cy="4763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 dirty="0"/>
                <a:t>João</a:t>
              </a:r>
              <a:endParaRPr lang="en-US" sz="2800" dirty="0"/>
            </a:p>
          </p:txBody>
        </p:sp>
        <p:sp>
          <p:nvSpPr>
            <p:cNvPr id="9" name="Rectangle 18">
              <a:extLst>
                <a:ext uri="{FF2B5EF4-FFF2-40B4-BE49-F238E27FC236}">
                  <a16:creationId xmlns:a16="http://schemas.microsoft.com/office/drawing/2014/main" id="{FEA486D0-B6B4-4672-9082-545397422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5" y="3849909"/>
              <a:ext cx="808037" cy="4747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/>
                <a:t>Paulo</a:t>
              </a:r>
              <a:endParaRPr lang="en-US" sz="2800"/>
            </a:p>
          </p:txBody>
        </p:sp>
        <p:sp>
          <p:nvSpPr>
            <p:cNvPr id="10" name="Rectangle 19">
              <a:extLst>
                <a:ext uri="{FF2B5EF4-FFF2-40B4-BE49-F238E27FC236}">
                  <a16:creationId xmlns:a16="http://schemas.microsoft.com/office/drawing/2014/main" id="{2BAA1CC8-D8B6-41DB-B9E1-2E7CCCCF9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25" y="4686646"/>
              <a:ext cx="804862" cy="47473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 dirty="0"/>
                <a:t>Maria</a:t>
              </a:r>
              <a:endParaRPr lang="en-US" sz="2800" dirty="0"/>
            </a:p>
          </p:txBody>
        </p:sp>
      </p:grpSp>
      <p:grpSp>
        <p:nvGrpSpPr>
          <p:cNvPr id="34821" name="Grupo 22">
            <a:extLst>
              <a:ext uri="{FF2B5EF4-FFF2-40B4-BE49-F238E27FC236}">
                <a16:creationId xmlns:a16="http://schemas.microsoft.com/office/drawing/2014/main" id="{9F32C303-EDF2-45BC-BC8F-50BE75A9E32D}"/>
              </a:ext>
            </a:extLst>
          </p:cNvPr>
          <p:cNvGrpSpPr>
            <a:grpSpLocks/>
          </p:cNvGrpSpPr>
          <p:nvPr/>
        </p:nvGrpSpPr>
        <p:grpSpPr bwMode="auto">
          <a:xfrm>
            <a:off x="7119107" y="2132463"/>
            <a:ext cx="2708203" cy="2646363"/>
            <a:chOff x="5949949" y="2514600"/>
            <a:chExt cx="2051051" cy="26470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0C281F7-0380-4A16-96CF-4DEE2A01F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949" y="2514600"/>
              <a:ext cx="2051051" cy="264707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pt-BR" sz="2800"/>
            </a:p>
          </p:txBody>
        </p:sp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21614F75-11C2-4953-80D4-ABFC91A5B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49" y="4086649"/>
              <a:ext cx="1322389" cy="39539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/>
                <a:t>Jurídico</a:t>
              </a:r>
              <a:endParaRPr lang="en-US" sz="2800"/>
            </a:p>
          </p:txBody>
        </p:sp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5AA1ADF2-219C-4A55-A58D-FFB99A948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49" y="3078315"/>
              <a:ext cx="1322389" cy="39698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 dirty="0"/>
                <a:t>Contab.</a:t>
              </a:r>
              <a:endParaRPr lang="en-US" sz="2800" dirty="0"/>
            </a:p>
          </p:txBody>
        </p: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DB6E6FDB-31ED-4AC0-9D60-C8693ACC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49" y="3581688"/>
              <a:ext cx="1322389" cy="39698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/>
                <a:t>Financeiro</a:t>
              </a:r>
              <a:endParaRPr lang="en-US" sz="2800"/>
            </a:p>
          </p:txBody>
        </p:sp>
      </p:grpSp>
      <p:grpSp>
        <p:nvGrpSpPr>
          <p:cNvPr id="34822" name="Grupo 23">
            <a:extLst>
              <a:ext uri="{FF2B5EF4-FFF2-40B4-BE49-F238E27FC236}">
                <a16:creationId xmlns:a16="http://schemas.microsoft.com/office/drawing/2014/main" id="{ECA1D479-E010-42AF-B03D-1B0F03B3FF6A}"/>
              </a:ext>
            </a:extLst>
          </p:cNvPr>
          <p:cNvGrpSpPr>
            <a:grpSpLocks/>
          </p:cNvGrpSpPr>
          <p:nvPr/>
        </p:nvGrpSpPr>
        <p:grpSpPr bwMode="auto">
          <a:xfrm>
            <a:off x="1870882" y="5172913"/>
            <a:ext cx="7989325" cy="984251"/>
            <a:chOff x="693762" y="5650408"/>
            <a:chExt cx="7989325" cy="984844"/>
          </a:xfrm>
        </p:grpSpPr>
        <p:sp>
          <p:nvSpPr>
            <p:cNvPr id="15" name="Rectangle 26">
              <a:extLst>
                <a:ext uri="{FF2B5EF4-FFF2-40B4-BE49-F238E27FC236}">
                  <a16:creationId xmlns:a16="http://schemas.microsoft.com/office/drawing/2014/main" id="{03459614-F689-4CEB-8285-892502F9F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762" y="5905110"/>
              <a:ext cx="2201838" cy="54801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400" dirty="0">
                  <a:ln w="12700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Empregado</a:t>
              </a:r>
              <a:endParaRPr lang="pt-BR" sz="3600" dirty="0">
                <a:ln w="12700">
                  <a:noFill/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4019EE83-3B80-43AB-85CA-1D2D859F4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9861" y="5650408"/>
              <a:ext cx="2438047" cy="984844"/>
            </a:xfrm>
            <a:prstGeom prst="flowChartDecision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3200" b="1" dirty="0">
                  <a:latin typeface="Arial Narrow" pitchFamily="34" charset="0"/>
                </a:rPr>
                <a:t>Gerencia</a:t>
              </a:r>
            </a:p>
          </p:txBody>
        </p:sp>
        <p:sp>
          <p:nvSpPr>
            <p:cNvPr id="34830" name="Line 29">
              <a:extLst>
                <a:ext uri="{FF2B5EF4-FFF2-40B4-BE49-F238E27FC236}">
                  <a16:creationId xmlns:a16="http://schemas.microsoft.com/office/drawing/2014/main" id="{2948C517-0785-44D2-96A9-2072AD9670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5462" y="6144045"/>
              <a:ext cx="636234" cy="55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dirty="0"/>
            </a:p>
          </p:txBody>
        </p:sp>
        <p:sp>
          <p:nvSpPr>
            <p:cNvPr id="34831" name="Line 30">
              <a:extLst>
                <a:ext uri="{FF2B5EF4-FFF2-40B4-BE49-F238E27FC236}">
                  <a16:creationId xmlns:a16="http://schemas.microsoft.com/office/drawing/2014/main" id="{15C06999-F7A2-4535-833F-0F66E6D7C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600" y="6142830"/>
              <a:ext cx="6595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4832" name="Text Box 39">
              <a:extLst>
                <a:ext uri="{FF2B5EF4-FFF2-40B4-BE49-F238E27FC236}">
                  <a16:creationId xmlns:a16="http://schemas.microsoft.com/office/drawing/2014/main" id="{4931D076-206D-4032-8EB8-A9BB9388D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4595" y="6149602"/>
              <a:ext cx="312906" cy="369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dirty="0"/>
                <a:t>1</a:t>
              </a:r>
              <a:endParaRPr lang="en-US" altLang="pt-BR" dirty="0"/>
            </a:p>
          </p:txBody>
        </p:sp>
        <p:sp>
          <p:nvSpPr>
            <p:cNvPr id="34833" name="Text Box 40">
              <a:extLst>
                <a:ext uri="{FF2B5EF4-FFF2-40B4-BE49-F238E27FC236}">
                  <a16:creationId xmlns:a16="http://schemas.microsoft.com/office/drawing/2014/main" id="{B01E57A3-E066-4D48-8582-A1E2E5BD6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3581" y="6142829"/>
              <a:ext cx="312906" cy="369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dirty="0"/>
                <a:t>1</a:t>
              </a:r>
              <a:endParaRPr lang="en-US" altLang="pt-BR" dirty="0"/>
            </a:p>
          </p:txBody>
        </p:sp>
        <p:sp>
          <p:nvSpPr>
            <p:cNvPr id="25" name="Rectangle 26">
              <a:extLst>
                <a:ext uri="{FF2B5EF4-FFF2-40B4-BE49-F238E27FC236}">
                  <a16:creationId xmlns:a16="http://schemas.microsoft.com/office/drawing/2014/main" id="{A704038F-875A-4494-998C-197F48412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4188" y="5849614"/>
              <a:ext cx="2218899" cy="54801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400" dirty="0">
                  <a:ln w="12700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Departamento</a:t>
              </a:r>
              <a:endParaRPr lang="pt-BR" sz="3600" dirty="0">
                <a:ln w="12700">
                  <a:noFill/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823" name="Text Box 31">
            <a:extLst>
              <a:ext uri="{FF2B5EF4-FFF2-40B4-BE49-F238E27FC236}">
                <a16:creationId xmlns:a16="http://schemas.microsoft.com/office/drawing/2014/main" id="{ABAA2198-15DD-44B2-A1CC-E1907C4FB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80" y="2066061"/>
            <a:ext cx="151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b="1" dirty="0">
                <a:solidFill>
                  <a:schemeClr val="accent1"/>
                </a:solidFill>
              </a:rPr>
              <a:t>Conjunto A</a:t>
            </a:r>
          </a:p>
          <a:p>
            <a:pPr eaLnBrk="1" hangingPunct="1"/>
            <a:r>
              <a:rPr lang="pt-BR" altLang="pt-BR" dirty="0">
                <a:solidFill>
                  <a:schemeClr val="accent1"/>
                </a:solidFill>
              </a:rPr>
              <a:t>(Empregado)</a:t>
            </a:r>
            <a:endParaRPr lang="en-US" altLang="pt-BR" dirty="0">
              <a:solidFill>
                <a:schemeClr val="accent1"/>
              </a:solidFill>
            </a:endParaRPr>
          </a:p>
        </p:txBody>
      </p:sp>
      <p:sp>
        <p:nvSpPr>
          <p:cNvPr id="34824" name="Text Box 37">
            <a:extLst>
              <a:ext uri="{FF2B5EF4-FFF2-40B4-BE49-F238E27FC236}">
                <a16:creationId xmlns:a16="http://schemas.microsoft.com/office/drawing/2014/main" id="{6F45C608-3B05-4B10-8046-B8DC5C051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9161" y="3108325"/>
            <a:ext cx="178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b="1" dirty="0">
                <a:solidFill>
                  <a:schemeClr val="accent1"/>
                </a:solidFill>
              </a:rPr>
              <a:t>Conjunto B</a:t>
            </a:r>
          </a:p>
          <a:p>
            <a:pPr algn="ctr" eaLnBrk="1" hangingPunct="1"/>
            <a:r>
              <a:rPr lang="pt-BR" altLang="pt-BR" dirty="0">
                <a:solidFill>
                  <a:schemeClr val="accent1"/>
                </a:solidFill>
              </a:rPr>
              <a:t>(Departamento)</a:t>
            </a:r>
            <a:endParaRPr lang="en-US" altLang="pt-BR" dirty="0">
              <a:solidFill>
                <a:schemeClr val="accent1"/>
              </a:solidFill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5E4DE627-28C0-4874-9B97-9724363DFEE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3858772" y="2894462"/>
            <a:ext cx="3746637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92EA5050-5C1E-4B47-B6C4-1EBD10FCCA27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3879002" y="3397701"/>
            <a:ext cx="3726407" cy="3071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45" name="Conector reto 82944">
            <a:extLst>
              <a:ext uri="{FF2B5EF4-FFF2-40B4-BE49-F238E27FC236}">
                <a16:creationId xmlns:a16="http://schemas.microsoft.com/office/drawing/2014/main" id="{846FF247-1CE3-44CE-8E7F-F1EA40C5F98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3858772" y="3901732"/>
            <a:ext cx="3746637" cy="639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ço Reservado para Conteúdo 1">
            <a:extLst>
              <a:ext uri="{FF2B5EF4-FFF2-40B4-BE49-F238E27FC236}">
                <a16:creationId xmlns:a16="http://schemas.microsoft.com/office/drawing/2014/main" id="{E7C998B4-476D-441C-AAC6-C66995DD918A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458057" y="759199"/>
            <a:ext cx="1048266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6725" indent="-466725"/>
            <a:r>
              <a:rPr lang="pt-BR" altLang="pt-BR" sz="3000" dirty="0"/>
              <a:t>Uma ocorrência da Entidade A está associada a uma ou muitas ocorrências da Entidade B,  mas cada ocorrência da Entidade B está relacionada a apenas uma ocorrência da Entidade A.</a:t>
            </a:r>
          </a:p>
        </p:txBody>
      </p:sp>
      <p:sp>
        <p:nvSpPr>
          <p:cNvPr id="36867" name="Título 2">
            <a:extLst>
              <a:ext uri="{FF2B5EF4-FFF2-40B4-BE49-F238E27FC236}">
                <a16:creationId xmlns:a16="http://schemas.microsoft.com/office/drawing/2014/main" id="{5D9FACD9-9A26-46B0-BD2E-E5D998D30CD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906" y="6350"/>
            <a:ext cx="12180094" cy="646112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Cardinalidade 1:N</a:t>
            </a:r>
          </a:p>
        </p:txBody>
      </p:sp>
      <p:grpSp>
        <p:nvGrpSpPr>
          <p:cNvPr id="36868" name="Grupo 21">
            <a:extLst>
              <a:ext uri="{FF2B5EF4-FFF2-40B4-BE49-F238E27FC236}">
                <a16:creationId xmlns:a16="http://schemas.microsoft.com/office/drawing/2014/main" id="{EE14C371-3783-434F-B336-28939484D5AA}"/>
              </a:ext>
            </a:extLst>
          </p:cNvPr>
          <p:cNvGrpSpPr>
            <a:grpSpLocks/>
          </p:cNvGrpSpPr>
          <p:nvPr/>
        </p:nvGrpSpPr>
        <p:grpSpPr bwMode="auto">
          <a:xfrm>
            <a:off x="7342271" y="2164137"/>
            <a:ext cx="2872454" cy="2992437"/>
            <a:chOff x="1905000" y="2362200"/>
            <a:chExt cx="1512887" cy="32072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FE072F-C09B-4B6D-BBD1-E79A8078E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2362200"/>
              <a:ext cx="1512887" cy="320722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pt-BR" sz="2400"/>
            </a:p>
          </p:txBody>
        </p:sp>
        <p:grpSp>
          <p:nvGrpSpPr>
            <p:cNvPr id="36889" name="Grupo 3">
              <a:extLst>
                <a:ext uri="{FF2B5EF4-FFF2-40B4-BE49-F238E27FC236}">
                  <a16:creationId xmlns:a16="http://schemas.microsoft.com/office/drawing/2014/main" id="{FD730955-7C52-40E0-AC20-5C9158A1FC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950" y="2886472"/>
              <a:ext cx="809625" cy="2275205"/>
              <a:chOff x="2266950" y="2886472"/>
              <a:chExt cx="809625" cy="2275205"/>
            </a:xfrm>
          </p:grpSpPr>
          <p:sp>
            <p:nvSpPr>
              <p:cNvPr id="7" name="Rectangle 16">
                <a:extLst>
                  <a:ext uri="{FF2B5EF4-FFF2-40B4-BE49-F238E27FC236}">
                    <a16:creationId xmlns:a16="http://schemas.microsoft.com/office/drawing/2014/main" id="{3923CC69-C0B8-47EC-8080-440D5FE7C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0125" y="2886153"/>
                <a:ext cx="804862" cy="47473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pt-BR" sz="2400" dirty="0"/>
                  <a:t>João</a:t>
                </a:r>
                <a:endParaRPr lang="en-US" sz="2400" dirty="0"/>
              </a:p>
            </p:txBody>
          </p:sp>
          <p:sp>
            <p:nvSpPr>
              <p:cNvPr id="8" name="Rectangle 17">
                <a:extLst>
                  <a:ext uri="{FF2B5EF4-FFF2-40B4-BE49-F238E27FC236}">
                    <a16:creationId xmlns:a16="http://schemas.microsoft.com/office/drawing/2014/main" id="{38E7D233-BD8E-4C62-A72B-9153B7765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950" y="3486317"/>
                <a:ext cx="808037" cy="47473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pt-BR" sz="2400"/>
                  <a:t>Pedro</a:t>
                </a:r>
                <a:endParaRPr lang="en-US" sz="2400"/>
              </a:p>
            </p:txBody>
          </p:sp>
          <p:sp>
            <p:nvSpPr>
              <p:cNvPr id="9" name="Rectangle 18">
                <a:extLst>
                  <a:ext uri="{FF2B5EF4-FFF2-40B4-BE49-F238E27FC236}">
                    <a16:creationId xmlns:a16="http://schemas.microsoft.com/office/drawing/2014/main" id="{FEEA3209-C4ED-46A4-87F5-7959B92A6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8537" y="4086481"/>
                <a:ext cx="808038" cy="47473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pt-BR" sz="2400" dirty="0"/>
                  <a:t>Paulo</a:t>
                </a:r>
                <a:endParaRPr lang="en-US" sz="2400" dirty="0"/>
              </a:p>
            </p:txBody>
          </p:sp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A88EC15B-0430-4B29-9625-1C6A7F43B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0125" y="4686645"/>
                <a:ext cx="804862" cy="47473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pt-BR" sz="2400"/>
                  <a:t>Maria</a:t>
                </a:r>
                <a:endParaRPr lang="en-US" sz="2400"/>
              </a:p>
            </p:txBody>
          </p:sp>
        </p:grpSp>
      </p:grpSp>
      <p:grpSp>
        <p:nvGrpSpPr>
          <p:cNvPr id="36869" name="Grupo 22">
            <a:extLst>
              <a:ext uri="{FF2B5EF4-FFF2-40B4-BE49-F238E27FC236}">
                <a16:creationId xmlns:a16="http://schemas.microsoft.com/office/drawing/2014/main" id="{70ED6F0E-5CC1-470B-9901-DD51BC444865}"/>
              </a:ext>
            </a:extLst>
          </p:cNvPr>
          <p:cNvGrpSpPr>
            <a:grpSpLocks/>
          </p:cNvGrpSpPr>
          <p:nvPr/>
        </p:nvGrpSpPr>
        <p:grpSpPr bwMode="auto">
          <a:xfrm>
            <a:off x="2042361" y="2243974"/>
            <a:ext cx="2725821" cy="2646363"/>
            <a:chOff x="5949949" y="2514600"/>
            <a:chExt cx="2051051" cy="26470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A3F03A-CA30-4F66-8C1A-67FADF24B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949" y="2514600"/>
              <a:ext cx="2051051" cy="264707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pt-BR" sz="2400"/>
            </a:p>
          </p:txBody>
        </p:sp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D0A42240-F7CB-42D3-9767-68B4EC9C1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49" y="4086649"/>
              <a:ext cx="1322389" cy="39539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400" dirty="0"/>
                <a:t>Jurídico</a:t>
              </a:r>
              <a:endParaRPr lang="en-US" sz="2400" dirty="0"/>
            </a:p>
          </p:txBody>
        </p:sp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0BD4227D-9E06-4091-AFA1-503350E9D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49" y="3078315"/>
              <a:ext cx="1322389" cy="39698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400" dirty="0"/>
                <a:t>Contab.</a:t>
              </a:r>
              <a:endParaRPr lang="en-US" sz="2400" dirty="0"/>
            </a:p>
          </p:txBody>
        </p: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EEEDCC3-0854-442A-838A-14D2E815C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49" y="3581688"/>
              <a:ext cx="1322389" cy="39698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400"/>
                <a:t>Financeiro</a:t>
              </a:r>
              <a:endParaRPr lang="en-US" sz="2400"/>
            </a:p>
          </p:txBody>
        </p:sp>
      </p:grpSp>
      <p:grpSp>
        <p:nvGrpSpPr>
          <p:cNvPr id="36870" name="Grupo 23">
            <a:extLst>
              <a:ext uri="{FF2B5EF4-FFF2-40B4-BE49-F238E27FC236}">
                <a16:creationId xmlns:a16="http://schemas.microsoft.com/office/drawing/2014/main" id="{51D49FC3-3D32-4009-BB40-5AB9FCE56F0A}"/>
              </a:ext>
            </a:extLst>
          </p:cNvPr>
          <p:cNvGrpSpPr>
            <a:grpSpLocks/>
          </p:cNvGrpSpPr>
          <p:nvPr/>
        </p:nvGrpSpPr>
        <p:grpSpPr bwMode="auto">
          <a:xfrm>
            <a:off x="2400300" y="5358982"/>
            <a:ext cx="7391400" cy="847672"/>
            <a:chOff x="1066800" y="5762149"/>
            <a:chExt cx="7391400" cy="848182"/>
          </a:xfrm>
        </p:grpSpPr>
        <p:sp>
          <p:nvSpPr>
            <p:cNvPr id="15" name="Rectangle 26">
              <a:extLst>
                <a:ext uri="{FF2B5EF4-FFF2-40B4-BE49-F238E27FC236}">
                  <a16:creationId xmlns:a16="http://schemas.microsoft.com/office/drawing/2014/main" id="{0E56BB59-8008-4D9A-B9F3-784576F11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5905110"/>
              <a:ext cx="1828800" cy="54801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000" dirty="0">
                  <a:ln w="12700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Departamento</a:t>
              </a:r>
              <a:endParaRPr lang="pt-BR" sz="3200" dirty="0">
                <a:ln w="12700">
                  <a:noFill/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53E76100-EB39-42CE-B0E9-47C76A6C1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454" y="5762149"/>
              <a:ext cx="1964234" cy="791051"/>
            </a:xfrm>
            <a:prstGeom prst="flowChartDecision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 b="1" dirty="0">
                  <a:latin typeface="Arial Narrow" pitchFamily="34" charset="0"/>
                </a:rPr>
                <a:t>Lotação</a:t>
              </a:r>
            </a:p>
          </p:txBody>
        </p:sp>
        <p:sp>
          <p:nvSpPr>
            <p:cNvPr id="36879" name="Line 29">
              <a:extLst>
                <a:ext uri="{FF2B5EF4-FFF2-40B4-BE49-F238E27FC236}">
                  <a16:creationId xmlns:a16="http://schemas.microsoft.com/office/drawing/2014/main" id="{B2E0B9DA-245C-48DC-93A4-50AE591DC7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6142832"/>
              <a:ext cx="990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400"/>
            </a:p>
          </p:txBody>
        </p:sp>
        <p:sp>
          <p:nvSpPr>
            <p:cNvPr id="36880" name="Line 30">
              <a:extLst>
                <a:ext uri="{FF2B5EF4-FFF2-40B4-BE49-F238E27FC236}">
                  <a16:creationId xmlns:a16="http://schemas.microsoft.com/office/drawing/2014/main" id="{32FDD24C-5624-4DFC-BA1F-85F39723F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6142832"/>
              <a:ext cx="7678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400"/>
            </a:p>
          </p:txBody>
        </p:sp>
        <p:sp>
          <p:nvSpPr>
            <p:cNvPr id="36881" name="Text Box 39">
              <a:extLst>
                <a:ext uri="{FF2B5EF4-FFF2-40B4-BE49-F238E27FC236}">
                  <a16:creationId xmlns:a16="http://schemas.microsoft.com/office/drawing/2014/main" id="{80634F46-2E6D-45DB-842A-B3F669396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2650" y="6123623"/>
              <a:ext cx="407484" cy="461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2400"/>
                <a:t>N</a:t>
              </a:r>
              <a:endParaRPr lang="en-US" altLang="pt-BR" sz="2400"/>
            </a:p>
          </p:txBody>
        </p:sp>
        <p:sp>
          <p:nvSpPr>
            <p:cNvPr id="36882" name="Text Box 40">
              <a:extLst>
                <a:ext uri="{FF2B5EF4-FFF2-40B4-BE49-F238E27FC236}">
                  <a16:creationId xmlns:a16="http://schemas.microsoft.com/office/drawing/2014/main" id="{5CAF81F0-E560-40F5-8BEF-3CE1CDEBB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6148388"/>
              <a:ext cx="356188" cy="461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2400" dirty="0"/>
                <a:t>1</a:t>
              </a:r>
              <a:endParaRPr lang="en-US" altLang="pt-BR" sz="2400" dirty="0"/>
            </a:p>
          </p:txBody>
        </p:sp>
        <p:sp>
          <p:nvSpPr>
            <p:cNvPr id="25" name="Rectangle 26">
              <a:extLst>
                <a:ext uri="{FF2B5EF4-FFF2-40B4-BE49-F238E27FC236}">
                  <a16:creationId xmlns:a16="http://schemas.microsoft.com/office/drawing/2014/main" id="{0E8FBD3C-5965-4A2D-A64C-88F140F1D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5855868"/>
              <a:ext cx="1828800" cy="54801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000" dirty="0">
                  <a:ln w="12700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Empregado</a:t>
              </a:r>
              <a:endParaRPr lang="pt-BR" sz="3200" dirty="0">
                <a:ln w="12700">
                  <a:noFill/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6871" name="Text Box 31">
            <a:extLst>
              <a:ext uri="{FF2B5EF4-FFF2-40B4-BE49-F238E27FC236}">
                <a16:creationId xmlns:a16="http://schemas.microsoft.com/office/drawing/2014/main" id="{9DFD6D38-ECD8-4138-84EA-DB5CB1856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0" y="2338008"/>
            <a:ext cx="19784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000" b="1" dirty="0"/>
              <a:t>Conjunto A</a:t>
            </a:r>
          </a:p>
          <a:p>
            <a:pPr algn="ctr" eaLnBrk="1" hangingPunct="1"/>
            <a:r>
              <a:rPr lang="pt-BR" altLang="pt-BR" sz="2000" dirty="0"/>
              <a:t>(Departamento)</a:t>
            </a:r>
            <a:endParaRPr lang="en-US" altLang="pt-BR" sz="2000" dirty="0"/>
          </a:p>
        </p:txBody>
      </p:sp>
      <p:sp>
        <p:nvSpPr>
          <p:cNvPr id="36872" name="Text Box 37">
            <a:extLst>
              <a:ext uri="{FF2B5EF4-FFF2-40B4-BE49-F238E27FC236}">
                <a16:creationId xmlns:a16="http://schemas.microsoft.com/office/drawing/2014/main" id="{AFAAB8D7-D74E-403A-80F7-9AC2C8CCC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0583" y="2338008"/>
            <a:ext cx="16802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000" b="1" dirty="0"/>
              <a:t>Conjunto B</a:t>
            </a:r>
          </a:p>
          <a:p>
            <a:pPr algn="ctr" eaLnBrk="1" hangingPunct="1"/>
            <a:r>
              <a:rPr lang="pt-BR" altLang="pt-BR" sz="2000" dirty="0"/>
              <a:t>(Empregado)</a:t>
            </a:r>
            <a:endParaRPr lang="en-US" altLang="pt-BR" sz="2000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EF35F1CF-00C0-4AE6-8012-992C35A637CC}"/>
              </a:ext>
            </a:extLst>
          </p:cNvPr>
          <p:cNvCxnSpPr>
            <a:stCxn id="7" idx="1"/>
            <a:endCxn id="12" idx="3"/>
          </p:cNvCxnSpPr>
          <p:nvPr/>
        </p:nvCxnSpPr>
        <p:spPr>
          <a:xfrm flipH="1">
            <a:off x="4289265" y="2874471"/>
            <a:ext cx="3746253" cy="1315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3B00C478-E932-4863-8DF3-257F60F270E2}"/>
              </a:ext>
            </a:extLst>
          </p:cNvPr>
          <p:cNvCxnSpPr>
            <a:stCxn id="8" idx="1"/>
            <a:endCxn id="13" idx="3"/>
          </p:cNvCxnSpPr>
          <p:nvPr/>
        </p:nvCxnSpPr>
        <p:spPr>
          <a:xfrm flipH="1">
            <a:off x="4289265" y="3434442"/>
            <a:ext cx="3740225" cy="747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45" name="Conector reto 82944">
            <a:extLst>
              <a:ext uri="{FF2B5EF4-FFF2-40B4-BE49-F238E27FC236}">
                <a16:creationId xmlns:a16="http://schemas.microsoft.com/office/drawing/2014/main" id="{F9A296A0-FF35-4FA4-9B91-21FFEA867626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 flipV="1">
            <a:off x="4289265" y="4013243"/>
            <a:ext cx="3746253" cy="5411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50" name="Conector reto 82949">
            <a:extLst>
              <a:ext uri="{FF2B5EF4-FFF2-40B4-BE49-F238E27FC236}">
                <a16:creationId xmlns:a16="http://schemas.microsoft.com/office/drawing/2014/main" id="{E084243D-7AC2-4DDF-A11E-0A15DBF1A0AC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4289265" y="3005975"/>
            <a:ext cx="3743238" cy="9884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ço Reservado para Conteúdo 1">
            <a:extLst>
              <a:ext uri="{FF2B5EF4-FFF2-40B4-BE49-F238E27FC236}">
                <a16:creationId xmlns:a16="http://schemas.microsoft.com/office/drawing/2014/main" id="{1701E023-19F2-4F1E-AA18-D7F1A6C533C9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317500" y="797474"/>
            <a:ext cx="10591132" cy="12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6725" indent="-466725" algn="just"/>
            <a:r>
              <a:rPr lang="pt-BR" altLang="pt-BR" sz="3000" dirty="0"/>
              <a:t>Uma ocorrência da Entidade A está associada a uma ou muitas ocorrências da Entidade B,  e cada ocorrência da Entidade B está relacionada a uma ou muitas ocorrências da Entidade A.</a:t>
            </a:r>
          </a:p>
        </p:txBody>
      </p:sp>
      <p:sp>
        <p:nvSpPr>
          <p:cNvPr id="38915" name="Título 2">
            <a:extLst>
              <a:ext uri="{FF2B5EF4-FFF2-40B4-BE49-F238E27FC236}">
                <a16:creationId xmlns:a16="http://schemas.microsoft.com/office/drawing/2014/main" id="{A43F4ECF-B52C-4800-9D78-75097A0C2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3970" y="-9525"/>
            <a:ext cx="12195969" cy="646113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Cardinalidade N:N</a:t>
            </a:r>
          </a:p>
        </p:txBody>
      </p:sp>
      <p:grpSp>
        <p:nvGrpSpPr>
          <p:cNvPr id="38916" name="Grupo 23">
            <a:extLst>
              <a:ext uri="{FF2B5EF4-FFF2-40B4-BE49-F238E27FC236}">
                <a16:creationId xmlns:a16="http://schemas.microsoft.com/office/drawing/2014/main" id="{24977CFA-1929-49BD-9CB9-29D59EF7B5F8}"/>
              </a:ext>
            </a:extLst>
          </p:cNvPr>
          <p:cNvGrpSpPr>
            <a:grpSpLocks/>
          </p:cNvGrpSpPr>
          <p:nvPr/>
        </p:nvGrpSpPr>
        <p:grpSpPr bwMode="auto">
          <a:xfrm>
            <a:off x="2080327" y="5172450"/>
            <a:ext cx="7391400" cy="1044891"/>
            <a:chOff x="1066800" y="5657135"/>
            <a:chExt cx="7391400" cy="1045519"/>
          </a:xfrm>
        </p:grpSpPr>
        <p:sp>
          <p:nvSpPr>
            <p:cNvPr id="15" name="Rectangle 26">
              <a:extLst>
                <a:ext uri="{FF2B5EF4-FFF2-40B4-BE49-F238E27FC236}">
                  <a16:creationId xmlns:a16="http://schemas.microsoft.com/office/drawing/2014/main" id="{BD61E61A-E30A-40BD-B3EE-3B9C20A64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5905110"/>
              <a:ext cx="1828800" cy="548018"/>
            </a:xfrm>
            <a:prstGeom prst="rect">
              <a:avLst/>
            </a:prstGeom>
            <a:ln w="28575"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400" dirty="0">
                  <a:ln w="12700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Empregado</a:t>
              </a:r>
              <a:endParaRPr lang="pt-BR" sz="3600" dirty="0">
                <a:ln w="12700">
                  <a:noFill/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937" name="Line 29">
              <a:extLst>
                <a:ext uri="{FF2B5EF4-FFF2-40B4-BE49-F238E27FC236}">
                  <a16:creationId xmlns:a16="http://schemas.microsoft.com/office/drawing/2014/main" id="{E4B4B268-D6BA-467F-A572-A49C8F96C2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6142832"/>
              <a:ext cx="990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800"/>
            </a:p>
          </p:txBody>
        </p:sp>
        <p:sp>
          <p:nvSpPr>
            <p:cNvPr id="38938" name="Line 30">
              <a:extLst>
                <a:ext uri="{FF2B5EF4-FFF2-40B4-BE49-F238E27FC236}">
                  <a16:creationId xmlns:a16="http://schemas.microsoft.com/office/drawing/2014/main" id="{76D53474-8421-4CA3-A556-BA25370DE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5600" y="6142832"/>
              <a:ext cx="8373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800"/>
            </a:p>
          </p:txBody>
        </p:sp>
        <p:sp>
          <p:nvSpPr>
            <p:cNvPr id="38939" name="Text Box 39">
              <a:extLst>
                <a:ext uri="{FF2B5EF4-FFF2-40B4-BE49-F238E27FC236}">
                  <a16:creationId xmlns:a16="http://schemas.microsoft.com/office/drawing/2014/main" id="{33061E00-E0E4-4C0B-850C-177305703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3426" y="6179119"/>
              <a:ext cx="444352" cy="523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2800"/>
                <a:t>N</a:t>
              </a:r>
              <a:endParaRPr lang="en-US" altLang="pt-BR" sz="2800"/>
            </a:p>
          </p:txBody>
        </p:sp>
        <p:sp>
          <p:nvSpPr>
            <p:cNvPr id="38940" name="Text Box 40">
              <a:extLst>
                <a:ext uri="{FF2B5EF4-FFF2-40B4-BE49-F238E27FC236}">
                  <a16:creationId xmlns:a16="http://schemas.microsoft.com/office/drawing/2014/main" id="{83E9A2FA-4083-4CAA-895F-8DC3CE2A6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1880" y="6179119"/>
              <a:ext cx="444352" cy="523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2800" dirty="0"/>
                <a:t>N</a:t>
              </a:r>
              <a:endParaRPr lang="en-US" altLang="pt-BR" sz="2800" dirty="0"/>
            </a:p>
          </p:txBody>
        </p:sp>
        <p:sp>
          <p:nvSpPr>
            <p:cNvPr id="25" name="Rectangle 26">
              <a:extLst>
                <a:ext uri="{FF2B5EF4-FFF2-40B4-BE49-F238E27FC236}">
                  <a16:creationId xmlns:a16="http://schemas.microsoft.com/office/drawing/2014/main" id="{FC154239-6DB6-40EE-87FB-13B43958F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5855868"/>
              <a:ext cx="1828800" cy="548017"/>
            </a:xfrm>
            <a:prstGeom prst="rect">
              <a:avLst/>
            </a:prstGeom>
            <a:ln w="28575"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400" dirty="0">
                  <a:ln w="12700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Projeto</a:t>
              </a:r>
              <a:endParaRPr lang="pt-BR" sz="3600" dirty="0">
                <a:ln w="12700">
                  <a:noFill/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AutoShape 28">
              <a:extLst>
                <a:ext uri="{FF2B5EF4-FFF2-40B4-BE49-F238E27FC236}">
                  <a16:creationId xmlns:a16="http://schemas.microsoft.com/office/drawing/2014/main" id="{3186D602-8A4B-43F8-807C-B00ACF527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732" y="5657135"/>
              <a:ext cx="2135336" cy="971394"/>
            </a:xfrm>
            <a:prstGeom prst="flowChartDecision">
              <a:avLst/>
            </a:prstGeom>
            <a:ln w="28575"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3200" b="1" dirty="0">
                  <a:latin typeface="Arial Narrow" pitchFamily="34" charset="0"/>
                </a:rPr>
                <a:t>Participa</a:t>
              </a:r>
            </a:p>
          </p:txBody>
        </p:sp>
      </p:grpSp>
      <p:grpSp>
        <p:nvGrpSpPr>
          <p:cNvPr id="38917" name="Grupo 31">
            <a:extLst>
              <a:ext uri="{FF2B5EF4-FFF2-40B4-BE49-F238E27FC236}">
                <a16:creationId xmlns:a16="http://schemas.microsoft.com/office/drawing/2014/main" id="{C299E297-9F08-47B2-9A62-239470C10D19}"/>
              </a:ext>
            </a:extLst>
          </p:cNvPr>
          <p:cNvGrpSpPr>
            <a:grpSpLocks/>
          </p:cNvGrpSpPr>
          <p:nvPr/>
        </p:nvGrpSpPr>
        <p:grpSpPr bwMode="auto">
          <a:xfrm>
            <a:off x="1283368" y="2097086"/>
            <a:ext cx="3145173" cy="3206750"/>
            <a:chOff x="1905000" y="2362200"/>
            <a:chExt cx="1512887" cy="3207227"/>
          </a:xfrm>
        </p:grpSpPr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B106DE69-6BD3-4F6E-89EF-4F6842777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2362200"/>
              <a:ext cx="1512887" cy="320722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pt-BR" sz="2800"/>
            </a:p>
          </p:txBody>
        </p:sp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8C46CE2D-87CF-4433-96BC-894EA39C0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25" y="3038576"/>
              <a:ext cx="804862" cy="4763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 dirty="0"/>
                <a:t>João</a:t>
              </a:r>
              <a:endParaRPr lang="en-US" sz="2800" dirty="0"/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500574DA-2D55-4692-A326-07E016A16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5" y="3849909"/>
              <a:ext cx="808037" cy="47473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/>
                <a:t>Paulo</a:t>
              </a:r>
              <a:endParaRPr lang="en-US" sz="2800"/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8E5FBB6B-58F6-4D46-9178-940E7E01F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125" y="4686646"/>
              <a:ext cx="804862" cy="47473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 dirty="0"/>
                <a:t>Maria</a:t>
              </a:r>
              <a:endParaRPr lang="en-US" sz="2800" dirty="0"/>
            </a:p>
          </p:txBody>
        </p:sp>
      </p:grpSp>
      <p:grpSp>
        <p:nvGrpSpPr>
          <p:cNvPr id="38918" name="Grupo 36">
            <a:extLst>
              <a:ext uri="{FF2B5EF4-FFF2-40B4-BE49-F238E27FC236}">
                <a16:creationId xmlns:a16="http://schemas.microsoft.com/office/drawing/2014/main" id="{BEBF4E9E-C8CF-49A3-A668-84113470BDA5}"/>
              </a:ext>
            </a:extLst>
          </p:cNvPr>
          <p:cNvGrpSpPr>
            <a:grpSpLocks/>
          </p:cNvGrpSpPr>
          <p:nvPr/>
        </p:nvGrpSpPr>
        <p:grpSpPr bwMode="auto">
          <a:xfrm>
            <a:off x="6960603" y="2249487"/>
            <a:ext cx="2647866" cy="2646363"/>
            <a:chOff x="5949949" y="2514600"/>
            <a:chExt cx="2051051" cy="2647077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E00E2679-8A41-4041-9E43-6B8781F0B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949" y="2514600"/>
              <a:ext cx="2051051" cy="264707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pt-BR" sz="2800"/>
            </a:p>
          </p:txBody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25432C71-EDFD-4453-8595-E8A18AB17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49" y="4086649"/>
              <a:ext cx="1322389" cy="39539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 dirty="0"/>
                <a:t>Proj3</a:t>
              </a:r>
              <a:endParaRPr lang="en-US" sz="2800" dirty="0"/>
            </a:p>
          </p:txBody>
        </p:sp>
        <p:sp>
          <p:nvSpPr>
            <p:cNvPr id="40" name="Rectangle 22">
              <a:extLst>
                <a:ext uri="{FF2B5EF4-FFF2-40B4-BE49-F238E27FC236}">
                  <a16:creationId xmlns:a16="http://schemas.microsoft.com/office/drawing/2014/main" id="{98338B96-6C0E-4A45-A9AE-2504B7CB5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49" y="3078315"/>
              <a:ext cx="1322389" cy="39698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 dirty="0"/>
                <a:t>Proj1</a:t>
              </a:r>
              <a:endParaRPr lang="en-US" sz="2800" dirty="0"/>
            </a:p>
          </p:txBody>
        </p: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0914B50A-FD9C-4D51-A9D7-1F64797BC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49" y="3581688"/>
              <a:ext cx="1322389" cy="39698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r>
                <a:rPr lang="pt-BR" sz="2800" dirty="0"/>
                <a:t>Proj2</a:t>
              </a:r>
              <a:endParaRPr lang="en-US" sz="2800" dirty="0"/>
            </a:p>
          </p:txBody>
        </p:sp>
      </p:grpSp>
      <p:sp>
        <p:nvSpPr>
          <p:cNvPr id="38919" name="Text Box 31">
            <a:extLst>
              <a:ext uri="{FF2B5EF4-FFF2-40B4-BE49-F238E27FC236}">
                <a16:creationId xmlns:a16="http://schemas.microsoft.com/office/drawing/2014/main" id="{55291BCB-9991-46A0-A016-F3A136147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963" y="2202613"/>
            <a:ext cx="1531938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 dirty="0"/>
              <a:t>Conjunto A</a:t>
            </a:r>
          </a:p>
          <a:p>
            <a:pPr eaLnBrk="1" hangingPunct="1"/>
            <a:r>
              <a:rPr lang="pt-BR" altLang="pt-BR" dirty="0"/>
              <a:t>(Empregado)</a:t>
            </a:r>
            <a:endParaRPr lang="en-US" altLang="pt-BR" dirty="0"/>
          </a:p>
        </p:txBody>
      </p:sp>
      <p:sp>
        <p:nvSpPr>
          <p:cNvPr id="38920" name="Text Box 37">
            <a:extLst>
              <a:ext uri="{FF2B5EF4-FFF2-40B4-BE49-F238E27FC236}">
                <a16:creationId xmlns:a16="http://schemas.microsoft.com/office/drawing/2014/main" id="{69D5CE0C-9530-48C2-A074-AC0C7EDB7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0854" y="3105943"/>
            <a:ext cx="14287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 dirty="0"/>
              <a:t>Conjunto B</a:t>
            </a:r>
          </a:p>
          <a:p>
            <a:pPr eaLnBrk="1" hangingPunct="1"/>
            <a:r>
              <a:rPr lang="pt-BR" altLang="pt-BR" dirty="0"/>
              <a:t>(Projeto)</a:t>
            </a:r>
            <a:endParaRPr lang="en-US" altLang="pt-BR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0210C02-7DF2-4AD0-AD7F-67957EEE04CD}"/>
              </a:ext>
            </a:extLst>
          </p:cNvPr>
          <p:cNvCxnSpPr>
            <a:stCxn id="34" idx="3"/>
            <a:endCxn id="40" idx="1"/>
          </p:cNvCxnSpPr>
          <p:nvPr/>
        </p:nvCxnSpPr>
        <p:spPr>
          <a:xfrm>
            <a:off x="3715679" y="3011486"/>
            <a:ext cx="3720392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75D0F9A-9C79-4D1A-9CA8-0779167165CC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>
            <a:off x="3715679" y="3011486"/>
            <a:ext cx="3720392" cy="10072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EDC1301-83F9-4147-83AE-5A51BECE3AAF}"/>
              </a:ext>
            </a:extLst>
          </p:cNvPr>
          <p:cNvCxnSpPr>
            <a:stCxn id="40" idx="1"/>
            <a:endCxn id="35" idx="3"/>
          </p:cNvCxnSpPr>
          <p:nvPr/>
        </p:nvCxnSpPr>
        <p:spPr>
          <a:xfrm flipH="1">
            <a:off x="3735480" y="3011488"/>
            <a:ext cx="3700591" cy="8104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2BAC550-1EC2-4BE3-85DB-AC25957890D7}"/>
              </a:ext>
            </a:extLst>
          </p:cNvPr>
          <p:cNvCxnSpPr>
            <a:stCxn id="40" idx="1"/>
            <a:endCxn id="36" idx="3"/>
          </p:cNvCxnSpPr>
          <p:nvPr/>
        </p:nvCxnSpPr>
        <p:spPr>
          <a:xfrm flipH="1">
            <a:off x="3715679" y="3011488"/>
            <a:ext cx="3720392" cy="16470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8BC2D4FF-5BA7-493E-AA40-8780AC91C90A}"/>
              </a:ext>
            </a:extLst>
          </p:cNvPr>
          <p:cNvCxnSpPr>
            <a:stCxn id="36" idx="3"/>
            <a:endCxn id="41" idx="1"/>
          </p:cNvCxnSpPr>
          <p:nvPr/>
        </p:nvCxnSpPr>
        <p:spPr>
          <a:xfrm flipV="1">
            <a:off x="3715679" y="3514725"/>
            <a:ext cx="3720392" cy="1143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D5299B1F-33A4-4729-9730-0017F843A523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>
            <a:off x="3735480" y="3821905"/>
            <a:ext cx="3700591" cy="1968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>
            <a:extLst>
              <a:ext uri="{FF2B5EF4-FFF2-40B4-BE49-F238E27FC236}">
                <a16:creationId xmlns:a16="http://schemas.microsoft.com/office/drawing/2014/main" id="{35D1FCDF-7F66-4249-8AE7-BC881F659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47" y="1762124"/>
            <a:ext cx="7886531" cy="4307315"/>
          </a:xfrm>
          <a:prstGeom prst="roundRect">
            <a:avLst>
              <a:gd name="adj" fmla="val 689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Espaço Reservado para Conteúdo 1">
            <a:extLst>
              <a:ext uri="{FF2B5EF4-FFF2-40B4-BE49-F238E27FC236}">
                <a16:creationId xmlns:a16="http://schemas.microsoft.com/office/drawing/2014/main" id="{916F40F5-426A-4199-8B1D-CF55B659D10E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160420" y="1113422"/>
            <a:ext cx="11530264" cy="7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6725" indent="-466725"/>
            <a:r>
              <a:rPr lang="pt-BR" altLang="pt-BR" sz="3600" dirty="0"/>
              <a:t>Identifique qual a cardinalidade de cada relação abaixo:</a:t>
            </a:r>
          </a:p>
        </p:txBody>
      </p:sp>
      <p:sp>
        <p:nvSpPr>
          <p:cNvPr id="40964" name="Título 2">
            <a:extLst>
              <a:ext uri="{FF2B5EF4-FFF2-40B4-BE49-F238E27FC236}">
                <a16:creationId xmlns:a16="http://schemas.microsoft.com/office/drawing/2014/main" id="{2E1E59DB-095F-477B-9659-A9240761D7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906" y="0"/>
            <a:ext cx="12180094" cy="661737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Exercício II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F50F5FB-E995-4098-9340-A6E117D3C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244" y="2151812"/>
            <a:ext cx="30509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b="1" dirty="0"/>
              <a:t>1                                   1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ço Reservado para Conteúdo 1">
            <a:extLst>
              <a:ext uri="{FF2B5EF4-FFF2-40B4-BE49-F238E27FC236}">
                <a16:creationId xmlns:a16="http://schemas.microsoft.com/office/drawing/2014/main" id="{399C5F68-213C-49E7-A203-A82F4E95C33D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294633" y="981075"/>
            <a:ext cx="1154229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6725" indent="-466725"/>
            <a:r>
              <a:rPr lang="pt-BR" altLang="pt-BR" sz="3600" dirty="0"/>
              <a:t>Identifique qual a cardinalidade de cada relação abaixo:</a:t>
            </a:r>
          </a:p>
        </p:txBody>
      </p:sp>
      <p:sp>
        <p:nvSpPr>
          <p:cNvPr id="43011" name="Título 2">
            <a:extLst>
              <a:ext uri="{FF2B5EF4-FFF2-40B4-BE49-F238E27FC236}">
                <a16:creationId xmlns:a16="http://schemas.microsoft.com/office/drawing/2014/main" id="{FFB309C3-6CEA-4EB7-9F4F-3A66DEBA97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4763"/>
            <a:ext cx="12192000" cy="669005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Exercício II</a:t>
            </a:r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213617E6-2AB1-4823-886C-114BBC04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04" y="1604713"/>
            <a:ext cx="8546155" cy="4411076"/>
          </a:xfrm>
          <a:prstGeom prst="roundRect">
            <a:avLst>
              <a:gd name="adj" fmla="val 689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4BAEFF3-B49A-445A-9E32-10EE72DD4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155" y="1929065"/>
            <a:ext cx="32647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dirty="0"/>
              <a:t>N                               </a:t>
            </a:r>
            <a:r>
              <a:rPr lang="pt-BR" altLang="pt-BR" sz="2400" b="1" dirty="0" err="1"/>
              <a:t>N</a:t>
            </a:r>
            <a:r>
              <a:rPr lang="pt-BR" altLang="pt-BR" sz="2400" b="1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upo 4">
            <a:extLst>
              <a:ext uri="{FF2B5EF4-FFF2-40B4-BE49-F238E27FC236}">
                <a16:creationId xmlns:a16="http://schemas.microsoft.com/office/drawing/2014/main" id="{1776D98D-608C-4AEA-8DD2-A4A0977463D6}"/>
              </a:ext>
            </a:extLst>
          </p:cNvPr>
          <p:cNvGrpSpPr>
            <a:grpSpLocks/>
          </p:cNvGrpSpPr>
          <p:nvPr/>
        </p:nvGrpSpPr>
        <p:grpSpPr bwMode="auto">
          <a:xfrm>
            <a:off x="870786" y="1587757"/>
            <a:ext cx="9957636" cy="4272453"/>
            <a:chOff x="2619277" y="1823763"/>
            <a:chExt cx="3888000" cy="4272237"/>
          </a:xfrm>
        </p:grpSpPr>
        <p:pic>
          <p:nvPicPr>
            <p:cNvPr id="45062" name="Picture 2">
              <a:extLst>
                <a:ext uri="{FF2B5EF4-FFF2-40B4-BE49-F238E27FC236}">
                  <a16:creationId xmlns:a16="http://schemas.microsoft.com/office/drawing/2014/main" id="{36A867F9-2CFA-49D0-8E69-8239CDCB6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277" y="2874744"/>
              <a:ext cx="3888000" cy="3221256"/>
            </a:xfrm>
            <a:prstGeom prst="roundRect">
              <a:avLst>
                <a:gd name="adj" fmla="val 689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3" name="Picture 2">
              <a:extLst>
                <a:ext uri="{FF2B5EF4-FFF2-40B4-BE49-F238E27FC236}">
                  <a16:creationId xmlns:a16="http://schemas.microsoft.com/office/drawing/2014/main" id="{E0BDD731-8F11-4E7D-897E-FAF342CB7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277" y="1823763"/>
              <a:ext cx="3888000" cy="928478"/>
            </a:xfrm>
            <a:prstGeom prst="roundRect">
              <a:avLst>
                <a:gd name="adj" fmla="val 689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059" name="Espaço Reservado para Conteúdo 1">
            <a:extLst>
              <a:ext uri="{FF2B5EF4-FFF2-40B4-BE49-F238E27FC236}">
                <a16:creationId xmlns:a16="http://schemas.microsoft.com/office/drawing/2014/main" id="{0A6CC80A-BC73-4882-9B71-030E530AEE6F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170448" y="997790"/>
            <a:ext cx="11620500" cy="4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6725" indent="-466725"/>
            <a:r>
              <a:rPr lang="pt-BR" altLang="pt-BR" sz="3600" dirty="0"/>
              <a:t>Identifique qual a cardinalidade de cada relação abaixo:</a:t>
            </a:r>
          </a:p>
        </p:txBody>
      </p:sp>
      <p:sp>
        <p:nvSpPr>
          <p:cNvPr id="45060" name="Título 2">
            <a:extLst>
              <a:ext uri="{FF2B5EF4-FFF2-40B4-BE49-F238E27FC236}">
                <a16:creationId xmlns:a16="http://schemas.microsoft.com/office/drawing/2014/main" id="{CC2F26B7-7216-4472-AB3E-7FE7B2185C9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031"/>
            <a:ext cx="12192000" cy="637062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Exercício II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3DF176-879B-408D-80CA-AB325ADC1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2482" y="2054617"/>
            <a:ext cx="47364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dirty="0"/>
              <a:t>1                                              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ço Reservado para Conteúdo 1">
            <a:extLst>
              <a:ext uri="{FF2B5EF4-FFF2-40B4-BE49-F238E27FC236}">
                <a16:creationId xmlns:a16="http://schemas.microsoft.com/office/drawing/2014/main" id="{2D5C5BAF-3F22-4EE0-BF51-8B16F460EC2E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302525" y="981075"/>
            <a:ext cx="11502788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6725" indent="-466725"/>
            <a:r>
              <a:rPr lang="pt-BR" altLang="pt-BR" sz="3600" dirty="0"/>
              <a:t>Utilize o Diagrama feito no exercício 1 e adicione as cardinalidades para cada relação.</a:t>
            </a:r>
          </a:p>
        </p:txBody>
      </p:sp>
      <p:sp>
        <p:nvSpPr>
          <p:cNvPr id="47107" name="Título 2">
            <a:extLst>
              <a:ext uri="{FF2B5EF4-FFF2-40B4-BE49-F238E27FC236}">
                <a16:creationId xmlns:a16="http://schemas.microsoft.com/office/drawing/2014/main" id="{1F250F28-C22E-479E-8F07-B7121C56655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641445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Exercício III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ítulo 2">
            <a:extLst>
              <a:ext uri="{FF2B5EF4-FFF2-40B4-BE49-F238E27FC236}">
                <a16:creationId xmlns:a16="http://schemas.microsoft.com/office/drawing/2014/main" id="{372CE3DC-973A-46B3-9E07-C1423981231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720723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Exercício: Resposta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2EBA44-0CC5-43B9-A8AC-071615EE8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911" y="3827770"/>
            <a:ext cx="1558343" cy="6608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/>
              <a:t>Aluno</a:t>
            </a:r>
            <a:endParaRPr lang="en-US" sz="2400"/>
          </a:p>
        </p:txBody>
      </p:sp>
      <p:cxnSp>
        <p:nvCxnSpPr>
          <p:cNvPr id="48135" name="AutoShape 7">
            <a:extLst>
              <a:ext uri="{FF2B5EF4-FFF2-40B4-BE49-F238E27FC236}">
                <a16:creationId xmlns:a16="http://schemas.microsoft.com/office/drawing/2014/main" id="{DADA80ED-2EFA-40A4-BEBD-40FA67F07EC4}"/>
              </a:ext>
            </a:extLst>
          </p:cNvPr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2083254" y="4158216"/>
            <a:ext cx="267562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136" name="AutoShape 8">
            <a:extLst>
              <a:ext uri="{FF2B5EF4-FFF2-40B4-BE49-F238E27FC236}">
                <a16:creationId xmlns:a16="http://schemas.microsoft.com/office/drawing/2014/main" id="{AE2A2790-7BF3-499D-9507-02C1A8366F79}"/>
              </a:ext>
            </a:extLst>
          </p:cNvPr>
          <p:cNvCxnSpPr>
            <a:cxnSpLocks noChangeShapeType="1"/>
            <a:stCxn id="7" idx="2"/>
            <a:endCxn id="5" idx="0"/>
          </p:cNvCxnSpPr>
          <p:nvPr/>
        </p:nvCxnSpPr>
        <p:spPr bwMode="auto">
          <a:xfrm rot="16200000" flipH="1">
            <a:off x="4887003" y="3131250"/>
            <a:ext cx="1372859" cy="2018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AutoShape 9">
            <a:extLst>
              <a:ext uri="{FF2B5EF4-FFF2-40B4-BE49-F238E27FC236}">
                <a16:creationId xmlns:a16="http://schemas.microsoft.com/office/drawing/2014/main" id="{54348BAC-B69C-463D-9158-A5335B552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78" y="3616826"/>
            <a:ext cx="1924178" cy="1103107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/>
              <a:t>Matrícula</a:t>
            </a:r>
            <a:endParaRPr lang="en-US" sz="2400"/>
          </a:p>
        </p:txBody>
      </p:sp>
      <p:sp>
        <p:nvSpPr>
          <p:cNvPr id="48138" name="Line 10">
            <a:extLst>
              <a:ext uri="{FF2B5EF4-FFF2-40B4-BE49-F238E27FC236}">
                <a16:creationId xmlns:a16="http://schemas.microsoft.com/office/drawing/2014/main" id="{305F7BC8-E5BD-4ADA-8F71-187AA7BF0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2072" y="2100570"/>
            <a:ext cx="2685854" cy="12469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800"/>
          </a:p>
        </p:txBody>
      </p:sp>
      <p:sp>
        <p:nvSpPr>
          <p:cNvPr id="48139" name="Line 11">
            <a:extLst>
              <a:ext uri="{FF2B5EF4-FFF2-40B4-BE49-F238E27FC236}">
                <a16:creationId xmlns:a16="http://schemas.microsoft.com/office/drawing/2014/main" id="{E01101A5-3036-41F5-9C2D-49D1E805EE2D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1324" y="2520293"/>
            <a:ext cx="0" cy="128213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800"/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AD15C4DE-E38D-48CF-BAC3-F4DD3641B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818" y="2743180"/>
            <a:ext cx="2017154" cy="763973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/>
              <a:t>atuação</a:t>
            </a:r>
            <a:endParaRPr lang="en-US" sz="2400"/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1D181193-971B-4EF2-A2D0-B431F149F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5722" y="1572139"/>
            <a:ext cx="1831203" cy="1103107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/>
              <a:t>regência </a:t>
            </a:r>
            <a:endParaRPr lang="en-US" sz="2400"/>
          </a:p>
        </p:txBody>
      </p:sp>
      <p:sp>
        <p:nvSpPr>
          <p:cNvPr id="48142" name="Line 14">
            <a:extLst>
              <a:ext uri="{FF2B5EF4-FFF2-40B4-BE49-F238E27FC236}">
                <a16:creationId xmlns:a16="http://schemas.microsoft.com/office/drawing/2014/main" id="{D4641E81-7A4D-4EF6-BD6C-2784E0CE3C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8169" y="4028887"/>
            <a:ext cx="2511645" cy="3063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800"/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F933FCA0-789E-4FFA-950D-378A8DBAF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3836" y="3688616"/>
            <a:ext cx="1395578" cy="707886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/>
              <a:t>da</a:t>
            </a:r>
            <a:endParaRPr lang="en-US" sz="2400"/>
          </a:p>
        </p:txBody>
      </p:sp>
      <p:grpSp>
        <p:nvGrpSpPr>
          <p:cNvPr id="48144" name="Group 16">
            <a:extLst>
              <a:ext uri="{FF2B5EF4-FFF2-40B4-BE49-F238E27FC236}">
                <a16:creationId xmlns:a16="http://schemas.microsoft.com/office/drawing/2014/main" id="{DBBC6D0F-CC7B-47B7-8196-43DF676B31AA}"/>
              </a:ext>
            </a:extLst>
          </p:cNvPr>
          <p:cNvGrpSpPr>
            <a:grpSpLocks/>
          </p:cNvGrpSpPr>
          <p:nvPr/>
        </p:nvGrpSpPr>
        <p:grpSpPr bwMode="auto">
          <a:xfrm>
            <a:off x="8644932" y="4436679"/>
            <a:ext cx="416367" cy="597719"/>
            <a:chOff x="2709" y="3129"/>
            <a:chExt cx="206" cy="246"/>
          </a:xfrm>
        </p:grpSpPr>
        <p:sp>
          <p:nvSpPr>
            <p:cNvPr id="48187" name="Line 17">
              <a:extLst>
                <a:ext uri="{FF2B5EF4-FFF2-40B4-BE49-F238E27FC236}">
                  <a16:creationId xmlns:a16="http://schemas.microsoft.com/office/drawing/2014/main" id="{76B5F554-2F35-498A-96E0-A75237D00B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9" y="3129"/>
              <a:ext cx="126" cy="1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800"/>
            </a:p>
          </p:txBody>
        </p:sp>
        <p:sp>
          <p:nvSpPr>
            <p:cNvPr id="48188" name="Oval 18">
              <a:extLst>
                <a:ext uri="{FF2B5EF4-FFF2-40B4-BE49-F238E27FC236}">
                  <a16:creationId xmlns:a16="http://schemas.microsoft.com/office/drawing/2014/main" id="{528EACFA-AFFE-4042-8EE9-579ABA559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284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800"/>
            </a:p>
          </p:txBody>
        </p:sp>
      </p:grpSp>
      <p:grpSp>
        <p:nvGrpSpPr>
          <p:cNvPr id="48145" name="Group 19">
            <a:extLst>
              <a:ext uri="{FF2B5EF4-FFF2-40B4-BE49-F238E27FC236}">
                <a16:creationId xmlns:a16="http://schemas.microsoft.com/office/drawing/2014/main" id="{513068DF-B6F8-4552-81A3-BDD804B1B3EB}"/>
              </a:ext>
            </a:extLst>
          </p:cNvPr>
          <p:cNvGrpSpPr>
            <a:grpSpLocks/>
          </p:cNvGrpSpPr>
          <p:nvPr/>
        </p:nvGrpSpPr>
        <p:grpSpPr bwMode="auto">
          <a:xfrm>
            <a:off x="9427819" y="4308723"/>
            <a:ext cx="274883" cy="767802"/>
            <a:chOff x="2718" y="3067"/>
            <a:chExt cx="136" cy="316"/>
          </a:xfrm>
        </p:grpSpPr>
        <p:sp>
          <p:nvSpPr>
            <p:cNvPr id="48185" name="Line 20">
              <a:extLst>
                <a:ext uri="{FF2B5EF4-FFF2-40B4-BE49-F238E27FC236}">
                  <a16:creationId xmlns:a16="http://schemas.microsoft.com/office/drawing/2014/main" id="{607D806B-D5F3-4206-87B1-77FF981E78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800"/>
            </a:p>
          </p:txBody>
        </p:sp>
        <p:sp>
          <p:nvSpPr>
            <p:cNvPr id="48186" name="Oval 21">
              <a:extLst>
                <a:ext uri="{FF2B5EF4-FFF2-40B4-BE49-F238E27FC236}">
                  <a16:creationId xmlns:a16="http://schemas.microsoft.com/office/drawing/2014/main" id="{D16EC0C7-A737-46F2-9FA7-22B6F9EF2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" y="3292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800"/>
            </a:p>
          </p:txBody>
        </p:sp>
      </p:grpSp>
      <p:grpSp>
        <p:nvGrpSpPr>
          <p:cNvPr id="48146" name="Group 22">
            <a:extLst>
              <a:ext uri="{FF2B5EF4-FFF2-40B4-BE49-F238E27FC236}">
                <a16:creationId xmlns:a16="http://schemas.microsoft.com/office/drawing/2014/main" id="{D8070D0D-C19B-470E-B26B-386D8F4F6A26}"/>
              </a:ext>
            </a:extLst>
          </p:cNvPr>
          <p:cNvGrpSpPr>
            <a:grpSpLocks/>
          </p:cNvGrpSpPr>
          <p:nvPr/>
        </p:nvGrpSpPr>
        <p:grpSpPr bwMode="auto">
          <a:xfrm>
            <a:off x="10081078" y="4480687"/>
            <a:ext cx="681144" cy="541835"/>
            <a:chOff x="2567" y="3158"/>
            <a:chExt cx="337" cy="223"/>
          </a:xfrm>
        </p:grpSpPr>
        <p:sp>
          <p:nvSpPr>
            <p:cNvPr id="48183" name="Line 23">
              <a:extLst>
                <a:ext uri="{FF2B5EF4-FFF2-40B4-BE49-F238E27FC236}">
                  <a16:creationId xmlns:a16="http://schemas.microsoft.com/office/drawing/2014/main" id="{711D610E-26C4-4FE3-81B1-E88771A1E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7" y="3158"/>
              <a:ext cx="222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800"/>
            </a:p>
          </p:txBody>
        </p:sp>
        <p:sp>
          <p:nvSpPr>
            <p:cNvPr id="48184" name="Oval 24">
              <a:extLst>
                <a:ext uri="{FF2B5EF4-FFF2-40B4-BE49-F238E27FC236}">
                  <a16:creationId xmlns:a16="http://schemas.microsoft.com/office/drawing/2014/main" id="{2DE43855-C800-4EDD-876E-9B88F9373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" y="3290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800"/>
            </a:p>
          </p:txBody>
        </p:sp>
      </p:grpSp>
      <p:sp>
        <p:nvSpPr>
          <p:cNvPr id="48147" name="Text Box 25">
            <a:extLst>
              <a:ext uri="{FF2B5EF4-FFF2-40B4-BE49-F238E27FC236}">
                <a16:creationId xmlns:a16="http://schemas.microsoft.com/office/drawing/2014/main" id="{1E6CE5C4-7A73-4113-8296-EF49399B4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054" y="5115210"/>
            <a:ext cx="3904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dirty="0" err="1"/>
              <a:t>Codigo</a:t>
            </a:r>
            <a:r>
              <a:rPr lang="pt-BR" altLang="pt-BR" sz="2000" dirty="0"/>
              <a:t>  Nome  </a:t>
            </a:r>
            <a:r>
              <a:rPr lang="pt-BR" altLang="pt-BR" sz="2000" dirty="0" err="1"/>
              <a:t>numeroCreditos</a:t>
            </a:r>
            <a:endParaRPr lang="en-US" altLang="pt-BR" sz="2000" dirty="0"/>
          </a:p>
        </p:txBody>
      </p:sp>
      <p:grpSp>
        <p:nvGrpSpPr>
          <p:cNvPr id="48148" name="Group 26">
            <a:extLst>
              <a:ext uri="{FF2B5EF4-FFF2-40B4-BE49-F238E27FC236}">
                <a16:creationId xmlns:a16="http://schemas.microsoft.com/office/drawing/2014/main" id="{9F30C789-1CE0-4B3A-BD3A-735F09DBA6E4}"/>
              </a:ext>
            </a:extLst>
          </p:cNvPr>
          <p:cNvGrpSpPr>
            <a:grpSpLocks/>
          </p:cNvGrpSpPr>
          <p:nvPr/>
        </p:nvGrpSpPr>
        <p:grpSpPr bwMode="auto">
          <a:xfrm>
            <a:off x="366277" y="4488432"/>
            <a:ext cx="337540" cy="833404"/>
            <a:chOff x="2622" y="3067"/>
            <a:chExt cx="167" cy="343"/>
          </a:xfrm>
        </p:grpSpPr>
        <p:sp>
          <p:nvSpPr>
            <p:cNvPr id="48181" name="Line 27">
              <a:extLst>
                <a:ext uri="{FF2B5EF4-FFF2-40B4-BE49-F238E27FC236}">
                  <a16:creationId xmlns:a16="http://schemas.microsoft.com/office/drawing/2014/main" id="{DBEAE85B-C301-47E1-86C3-2DB60638E3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96" y="3067"/>
              <a:ext cx="93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800"/>
            </a:p>
          </p:txBody>
        </p:sp>
        <p:sp>
          <p:nvSpPr>
            <p:cNvPr id="48182" name="Oval 28">
              <a:extLst>
                <a:ext uri="{FF2B5EF4-FFF2-40B4-BE49-F238E27FC236}">
                  <a16:creationId xmlns:a16="http://schemas.microsoft.com/office/drawing/2014/main" id="{A35AA884-0FC6-429D-B4A4-C9751E4DA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" y="3319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800"/>
            </a:p>
          </p:txBody>
        </p:sp>
      </p:grpSp>
      <p:grpSp>
        <p:nvGrpSpPr>
          <p:cNvPr id="48149" name="Group 29">
            <a:extLst>
              <a:ext uri="{FF2B5EF4-FFF2-40B4-BE49-F238E27FC236}">
                <a16:creationId xmlns:a16="http://schemas.microsoft.com/office/drawing/2014/main" id="{9280B2BC-F602-4721-A141-3702A7AADF57}"/>
              </a:ext>
            </a:extLst>
          </p:cNvPr>
          <p:cNvGrpSpPr>
            <a:grpSpLocks/>
          </p:cNvGrpSpPr>
          <p:nvPr/>
        </p:nvGrpSpPr>
        <p:grpSpPr bwMode="auto">
          <a:xfrm>
            <a:off x="1233687" y="4501167"/>
            <a:ext cx="274883" cy="762942"/>
            <a:chOff x="2732" y="3067"/>
            <a:chExt cx="136" cy="314"/>
          </a:xfrm>
        </p:grpSpPr>
        <p:sp>
          <p:nvSpPr>
            <p:cNvPr id="48179" name="Line 30">
              <a:extLst>
                <a:ext uri="{FF2B5EF4-FFF2-40B4-BE49-F238E27FC236}">
                  <a16:creationId xmlns:a16="http://schemas.microsoft.com/office/drawing/2014/main" id="{BB31EAB7-AB05-40D1-BDDB-FC2B76204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800"/>
            </a:p>
          </p:txBody>
        </p:sp>
        <p:sp>
          <p:nvSpPr>
            <p:cNvPr id="48180" name="Oval 31">
              <a:extLst>
                <a:ext uri="{FF2B5EF4-FFF2-40B4-BE49-F238E27FC236}">
                  <a16:creationId xmlns:a16="http://schemas.microsoft.com/office/drawing/2014/main" id="{94F0D9B6-242E-4FF7-B17B-067E75499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290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800"/>
            </a:p>
          </p:txBody>
        </p:sp>
      </p:grpSp>
      <p:sp>
        <p:nvSpPr>
          <p:cNvPr id="48150" name="Text Box 32">
            <a:extLst>
              <a:ext uri="{FF2B5EF4-FFF2-40B4-BE49-F238E27FC236}">
                <a16:creationId xmlns:a16="http://schemas.microsoft.com/office/drawing/2014/main" id="{C0A256D1-5CDB-42E9-9623-86713C945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23" y="5319000"/>
            <a:ext cx="30156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dirty="0"/>
              <a:t>CPF   Matricula  Nome</a:t>
            </a:r>
            <a:endParaRPr lang="en-US" altLang="pt-BR" sz="2000" dirty="0"/>
          </a:p>
        </p:txBody>
      </p:sp>
      <p:grpSp>
        <p:nvGrpSpPr>
          <p:cNvPr id="48151" name="Group 33">
            <a:extLst>
              <a:ext uri="{FF2B5EF4-FFF2-40B4-BE49-F238E27FC236}">
                <a16:creationId xmlns:a16="http://schemas.microsoft.com/office/drawing/2014/main" id="{FE89F8F5-60BC-4B5A-9727-753F67910845}"/>
              </a:ext>
            </a:extLst>
          </p:cNvPr>
          <p:cNvGrpSpPr>
            <a:grpSpLocks/>
          </p:cNvGrpSpPr>
          <p:nvPr/>
        </p:nvGrpSpPr>
        <p:grpSpPr bwMode="auto">
          <a:xfrm>
            <a:off x="5400428" y="4459941"/>
            <a:ext cx="274883" cy="760512"/>
            <a:chOff x="2722" y="3067"/>
            <a:chExt cx="136" cy="313"/>
          </a:xfrm>
        </p:grpSpPr>
        <p:sp>
          <p:nvSpPr>
            <p:cNvPr id="48177" name="Line 34">
              <a:extLst>
                <a:ext uri="{FF2B5EF4-FFF2-40B4-BE49-F238E27FC236}">
                  <a16:creationId xmlns:a16="http://schemas.microsoft.com/office/drawing/2014/main" id="{72B5F4EB-26E3-4460-9422-926ED21FFD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800"/>
            </a:p>
          </p:txBody>
        </p:sp>
        <p:sp>
          <p:nvSpPr>
            <p:cNvPr id="48178" name="Oval 35">
              <a:extLst>
                <a:ext uri="{FF2B5EF4-FFF2-40B4-BE49-F238E27FC236}">
                  <a16:creationId xmlns:a16="http://schemas.microsoft.com/office/drawing/2014/main" id="{B1819498-C524-4E52-8181-09D3D853A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3289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800"/>
            </a:p>
          </p:txBody>
        </p:sp>
      </p:grpSp>
      <p:sp>
        <p:nvSpPr>
          <p:cNvPr id="48152" name="Line 36">
            <a:extLst>
              <a:ext uri="{FF2B5EF4-FFF2-40B4-BE49-F238E27FC236}">
                <a16:creationId xmlns:a16="http://schemas.microsoft.com/office/drawing/2014/main" id="{41D3F6D3-4462-471C-B8DE-098CE502D6B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69251" y="1844637"/>
            <a:ext cx="946280" cy="162206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800"/>
          </a:p>
        </p:txBody>
      </p:sp>
      <p:sp>
        <p:nvSpPr>
          <p:cNvPr id="48153" name="Oval 37">
            <a:extLst>
              <a:ext uri="{FF2B5EF4-FFF2-40B4-BE49-F238E27FC236}">
                <a16:creationId xmlns:a16="http://schemas.microsoft.com/office/drawing/2014/main" id="{A2485007-FC38-499B-AACC-399408B52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35" y="1728786"/>
            <a:ext cx="274883" cy="249296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 sz="2800"/>
          </a:p>
        </p:txBody>
      </p:sp>
      <p:sp>
        <p:nvSpPr>
          <p:cNvPr id="48154" name="Line 38">
            <a:extLst>
              <a:ext uri="{FF2B5EF4-FFF2-40B4-BE49-F238E27FC236}">
                <a16:creationId xmlns:a16="http://schemas.microsoft.com/office/drawing/2014/main" id="{A4F44E6E-3EBC-43E5-934B-DB66E97FE2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9251" y="2179567"/>
            <a:ext cx="922215" cy="1303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800"/>
          </a:p>
        </p:txBody>
      </p:sp>
      <p:sp>
        <p:nvSpPr>
          <p:cNvPr id="48155" name="Oval 39">
            <a:extLst>
              <a:ext uri="{FF2B5EF4-FFF2-40B4-BE49-F238E27FC236}">
                <a16:creationId xmlns:a16="http://schemas.microsoft.com/office/drawing/2014/main" id="{8D921C2B-EED4-45B9-A454-FE170ACF7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449" y="2104890"/>
            <a:ext cx="274883" cy="221106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 sz="2800"/>
          </a:p>
        </p:txBody>
      </p:sp>
      <p:sp>
        <p:nvSpPr>
          <p:cNvPr id="48156" name="Text Box 40">
            <a:extLst>
              <a:ext uri="{FF2B5EF4-FFF2-40B4-BE49-F238E27FC236}">
                <a16:creationId xmlns:a16="http://schemas.microsoft.com/office/drawing/2014/main" id="{2A496567-72F5-449E-A296-F9D7A75BB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9953" y="1609618"/>
            <a:ext cx="168311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dirty="0"/>
              <a:t>CPF</a:t>
            </a:r>
          </a:p>
          <a:p>
            <a:pPr eaLnBrk="1" hangingPunct="1"/>
            <a:r>
              <a:rPr lang="pt-BR" altLang="pt-BR" sz="2400" dirty="0"/>
              <a:t>Nome</a:t>
            </a:r>
          </a:p>
          <a:p>
            <a:pPr eaLnBrk="1" hangingPunct="1"/>
            <a:r>
              <a:rPr lang="pt-BR" altLang="pt-BR" sz="2400" dirty="0"/>
              <a:t>Salario</a:t>
            </a:r>
          </a:p>
          <a:p>
            <a:pPr eaLnBrk="1" hangingPunct="1"/>
            <a:endParaRPr lang="en-US" altLang="pt-BR" sz="2400" dirty="0"/>
          </a:p>
        </p:txBody>
      </p:sp>
      <p:sp>
        <p:nvSpPr>
          <p:cNvPr id="48157" name="Line 41">
            <a:extLst>
              <a:ext uri="{FF2B5EF4-FFF2-40B4-BE49-F238E27FC236}">
                <a16:creationId xmlns:a16="http://schemas.microsoft.com/office/drawing/2014/main" id="{38DC360F-C97E-40E8-B5BD-2EF59B1850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9251" y="2363717"/>
            <a:ext cx="922215" cy="18261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pt-BR" sz="2800"/>
          </a:p>
        </p:txBody>
      </p:sp>
      <p:sp>
        <p:nvSpPr>
          <p:cNvPr id="48158" name="Oval 42">
            <a:extLst>
              <a:ext uri="{FF2B5EF4-FFF2-40B4-BE49-F238E27FC236}">
                <a16:creationId xmlns:a16="http://schemas.microsoft.com/office/drawing/2014/main" id="{47DD31BB-BA22-411B-BA87-F04B0B652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369" y="2439091"/>
            <a:ext cx="274883" cy="221106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 sz="2800"/>
          </a:p>
        </p:txBody>
      </p:sp>
      <p:sp>
        <p:nvSpPr>
          <p:cNvPr id="48159" name="Text Box 43">
            <a:extLst>
              <a:ext uri="{FF2B5EF4-FFF2-40B4-BE49-F238E27FC236}">
                <a16:creationId xmlns:a16="http://schemas.microsoft.com/office/drawing/2014/main" id="{879A19E5-7AB7-4243-A7D8-2DAEBF2C5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057" y="5304561"/>
            <a:ext cx="32904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dirty="0"/>
              <a:t>Numero Sala   </a:t>
            </a:r>
            <a:r>
              <a:rPr lang="pt-BR" altLang="pt-BR" sz="2000" dirty="0" err="1"/>
              <a:t>horario</a:t>
            </a:r>
            <a:endParaRPr lang="en-US" altLang="pt-BR" sz="2000" dirty="0"/>
          </a:p>
        </p:txBody>
      </p:sp>
      <p:grpSp>
        <p:nvGrpSpPr>
          <p:cNvPr id="48160" name="Group 44">
            <a:extLst>
              <a:ext uri="{FF2B5EF4-FFF2-40B4-BE49-F238E27FC236}">
                <a16:creationId xmlns:a16="http://schemas.microsoft.com/office/drawing/2014/main" id="{DF04D9E8-BEF2-44CB-89DF-E457F4EA75F7}"/>
              </a:ext>
            </a:extLst>
          </p:cNvPr>
          <p:cNvGrpSpPr>
            <a:grpSpLocks/>
          </p:cNvGrpSpPr>
          <p:nvPr/>
        </p:nvGrpSpPr>
        <p:grpSpPr bwMode="auto">
          <a:xfrm>
            <a:off x="5930470" y="4501699"/>
            <a:ext cx="392113" cy="738644"/>
            <a:chOff x="2663" y="3077"/>
            <a:chExt cx="194" cy="304"/>
          </a:xfrm>
        </p:grpSpPr>
        <p:sp>
          <p:nvSpPr>
            <p:cNvPr id="48175" name="Line 45">
              <a:extLst>
                <a:ext uri="{FF2B5EF4-FFF2-40B4-BE49-F238E27FC236}">
                  <a16:creationId xmlns:a16="http://schemas.microsoft.com/office/drawing/2014/main" id="{1610E5A0-FEF3-44E9-A15F-1CE4A21F9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3" y="3077"/>
              <a:ext cx="126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800"/>
            </a:p>
          </p:txBody>
        </p:sp>
        <p:sp>
          <p:nvSpPr>
            <p:cNvPr id="48176" name="Oval 46">
              <a:extLst>
                <a:ext uri="{FF2B5EF4-FFF2-40B4-BE49-F238E27FC236}">
                  <a16:creationId xmlns:a16="http://schemas.microsoft.com/office/drawing/2014/main" id="{F26B023C-A738-4606-9A08-59D0C7EC5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290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800"/>
            </a:p>
          </p:txBody>
        </p:sp>
      </p:grpSp>
      <p:grpSp>
        <p:nvGrpSpPr>
          <p:cNvPr id="48161" name="Group 47">
            <a:extLst>
              <a:ext uri="{FF2B5EF4-FFF2-40B4-BE49-F238E27FC236}">
                <a16:creationId xmlns:a16="http://schemas.microsoft.com/office/drawing/2014/main" id="{59B8C194-8C40-4B1C-8995-72E6ED11C05E}"/>
              </a:ext>
            </a:extLst>
          </p:cNvPr>
          <p:cNvGrpSpPr>
            <a:grpSpLocks/>
          </p:cNvGrpSpPr>
          <p:nvPr/>
        </p:nvGrpSpPr>
        <p:grpSpPr bwMode="auto">
          <a:xfrm>
            <a:off x="4870915" y="4459357"/>
            <a:ext cx="375943" cy="777520"/>
            <a:chOff x="2709" y="3055"/>
            <a:chExt cx="186" cy="320"/>
          </a:xfrm>
        </p:grpSpPr>
        <p:sp>
          <p:nvSpPr>
            <p:cNvPr id="48173" name="Line 48">
              <a:extLst>
                <a:ext uri="{FF2B5EF4-FFF2-40B4-BE49-F238E27FC236}">
                  <a16:creationId xmlns:a16="http://schemas.microsoft.com/office/drawing/2014/main" id="{9B483D6B-6261-48AE-BC45-3340D345E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9" y="3055"/>
              <a:ext cx="106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800"/>
            </a:p>
          </p:txBody>
        </p:sp>
        <p:sp>
          <p:nvSpPr>
            <p:cNvPr id="48174" name="Oval 49">
              <a:extLst>
                <a:ext uri="{FF2B5EF4-FFF2-40B4-BE49-F238E27FC236}">
                  <a16:creationId xmlns:a16="http://schemas.microsoft.com/office/drawing/2014/main" id="{D24FD2EE-3A7F-4EAD-B5C7-1B33214C9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284"/>
              <a:ext cx="136" cy="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800"/>
            </a:p>
          </p:txBody>
        </p:sp>
      </p:grpSp>
      <p:sp>
        <p:nvSpPr>
          <p:cNvPr id="51" name="Text Box 50">
            <a:extLst>
              <a:ext uri="{FF2B5EF4-FFF2-40B4-BE49-F238E27FC236}">
                <a16:creationId xmlns:a16="http://schemas.microsoft.com/office/drawing/2014/main" id="{6393AED3-A1F8-4B5C-8945-25265F9F3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1323" y="2888003"/>
            <a:ext cx="9799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b="1" dirty="0"/>
              <a:t>(0,N)</a:t>
            </a:r>
            <a:endParaRPr lang="en-US" altLang="pt-BR" sz="2000" b="1" dirty="0"/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E6A4F700-658F-4EAD-9554-ED62190A6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937" y="1699593"/>
            <a:ext cx="9462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b="1" dirty="0"/>
              <a:t>(1,1)</a:t>
            </a:r>
            <a:endParaRPr lang="en-US" altLang="pt-BR" sz="2000" b="1" dirty="0"/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34E61547-E1F4-4C0A-9E57-CF9B1BA45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426" y="3548896"/>
            <a:ext cx="8904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b="1" dirty="0"/>
              <a:t>(1,1)</a:t>
            </a:r>
            <a:endParaRPr lang="en-US" altLang="pt-BR" sz="2000" b="1" dirty="0"/>
          </a:p>
        </p:txBody>
      </p:sp>
      <p:sp>
        <p:nvSpPr>
          <p:cNvPr id="54" name="Text Box 53">
            <a:extLst>
              <a:ext uri="{FF2B5EF4-FFF2-40B4-BE49-F238E27FC236}">
                <a16:creationId xmlns:a16="http://schemas.microsoft.com/office/drawing/2014/main" id="{7CF5F368-CEB6-497F-8CC9-A6C0F5A54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3110" y="3562118"/>
            <a:ext cx="9277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b="1" dirty="0"/>
              <a:t>(1,N)</a:t>
            </a:r>
            <a:endParaRPr lang="en-US" altLang="pt-BR" sz="2000" b="1" dirty="0"/>
          </a:p>
        </p:txBody>
      </p:sp>
      <p:sp>
        <p:nvSpPr>
          <p:cNvPr id="55" name="Text Box 54">
            <a:extLst>
              <a:ext uri="{FF2B5EF4-FFF2-40B4-BE49-F238E27FC236}">
                <a16:creationId xmlns:a16="http://schemas.microsoft.com/office/drawing/2014/main" id="{BEAF8EED-25A3-446B-97B7-2DB5E28DE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708" y="3369678"/>
            <a:ext cx="8497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b="1" dirty="0"/>
              <a:t>(0,N)</a:t>
            </a:r>
            <a:endParaRPr lang="en-US" altLang="pt-BR" sz="2000" b="1" dirty="0"/>
          </a:p>
        </p:txBody>
      </p:sp>
      <p:sp>
        <p:nvSpPr>
          <p:cNvPr id="56" name="Text Box 55">
            <a:extLst>
              <a:ext uri="{FF2B5EF4-FFF2-40B4-BE49-F238E27FC236}">
                <a16:creationId xmlns:a16="http://schemas.microsoft.com/office/drawing/2014/main" id="{96C1FB34-2E4D-4200-8E98-1D8BD1D0F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708" y="2408237"/>
            <a:ext cx="10860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b="1" dirty="0"/>
              <a:t>(1,1)</a:t>
            </a:r>
            <a:endParaRPr lang="en-US" altLang="pt-BR" sz="2000" b="1" dirty="0"/>
          </a:p>
        </p:txBody>
      </p:sp>
      <p:sp>
        <p:nvSpPr>
          <p:cNvPr id="57" name="Text Box 56">
            <a:extLst>
              <a:ext uri="{FF2B5EF4-FFF2-40B4-BE49-F238E27FC236}">
                <a16:creationId xmlns:a16="http://schemas.microsoft.com/office/drawing/2014/main" id="{4EB8F25B-81B6-4E29-955C-33CCB0852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027" y="3636061"/>
            <a:ext cx="9291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b="1" dirty="0"/>
              <a:t>(1,N)</a:t>
            </a:r>
            <a:endParaRPr lang="en-US" altLang="pt-BR" sz="2000" b="1" dirty="0"/>
          </a:p>
        </p:txBody>
      </p:sp>
      <p:sp>
        <p:nvSpPr>
          <p:cNvPr id="58" name="Text Box 57">
            <a:extLst>
              <a:ext uri="{FF2B5EF4-FFF2-40B4-BE49-F238E27FC236}">
                <a16:creationId xmlns:a16="http://schemas.microsoft.com/office/drawing/2014/main" id="{A7562863-7066-4783-8104-37B8FD62D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821" y="3583069"/>
            <a:ext cx="8247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b="1" dirty="0"/>
              <a:t>(0,N)</a:t>
            </a:r>
            <a:endParaRPr lang="en-US" altLang="pt-BR" sz="2000" b="1" dirty="0"/>
          </a:p>
        </p:txBody>
      </p:sp>
      <p:grpSp>
        <p:nvGrpSpPr>
          <p:cNvPr id="48170" name="Group 58">
            <a:extLst>
              <a:ext uri="{FF2B5EF4-FFF2-40B4-BE49-F238E27FC236}">
                <a16:creationId xmlns:a16="http://schemas.microsoft.com/office/drawing/2014/main" id="{237ED01D-5256-4B23-8FD4-3D116FF4D69B}"/>
              </a:ext>
            </a:extLst>
          </p:cNvPr>
          <p:cNvGrpSpPr>
            <a:grpSpLocks/>
          </p:cNvGrpSpPr>
          <p:nvPr/>
        </p:nvGrpSpPr>
        <p:grpSpPr bwMode="auto">
          <a:xfrm>
            <a:off x="1976152" y="4505535"/>
            <a:ext cx="371900" cy="784810"/>
            <a:chOff x="2789" y="3067"/>
            <a:chExt cx="184" cy="323"/>
          </a:xfrm>
        </p:grpSpPr>
        <p:sp>
          <p:nvSpPr>
            <p:cNvPr id="48171" name="Line 59">
              <a:extLst>
                <a:ext uri="{FF2B5EF4-FFF2-40B4-BE49-F238E27FC236}">
                  <a16:creationId xmlns:a16="http://schemas.microsoft.com/office/drawing/2014/main" id="{B87C8CE6-AEBA-4EA3-AF66-5BF690F89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3067"/>
              <a:ext cx="106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 sz="2800"/>
            </a:p>
          </p:txBody>
        </p:sp>
        <p:sp>
          <p:nvSpPr>
            <p:cNvPr id="48172" name="Oval 60">
              <a:extLst>
                <a:ext uri="{FF2B5EF4-FFF2-40B4-BE49-F238E27FC236}">
                  <a16:creationId xmlns:a16="http://schemas.microsoft.com/office/drawing/2014/main" id="{DAB79E34-CE1B-4E6C-B13B-F26C15AF2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3313"/>
              <a:ext cx="133" cy="7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 sz="2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78A34C6-940D-456A-8A1F-CCCBF4006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206" y="1825607"/>
            <a:ext cx="1742271" cy="62930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/>
              <a:t>Professor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663A74-8C56-4E7C-8D14-E9C9A14A8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4931" y="3759012"/>
            <a:ext cx="2245548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/>
              <a:t>Disciplina</a:t>
            </a:r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8338D-7ED4-4451-BADC-C0EE1720F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874" y="3827770"/>
            <a:ext cx="1649296" cy="6608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 sz="2400"/>
              <a:t>Turma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1D980652-7134-4683-9916-833443C9E7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400" y="0"/>
            <a:ext cx="12166600" cy="639762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Outro Exemplo - Biblioteca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2B132B68-5D02-45EB-8B85-77D9B609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895" y="2550639"/>
            <a:ext cx="1641475" cy="614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/>
              <a:t>Aluno</a:t>
            </a:r>
          </a:p>
        </p:txBody>
      </p:sp>
      <p:sp>
        <p:nvSpPr>
          <p:cNvPr id="49156" name="Oval 5">
            <a:extLst>
              <a:ext uri="{FF2B5EF4-FFF2-40B4-BE49-F238E27FC236}">
                <a16:creationId xmlns:a16="http://schemas.microsoft.com/office/drawing/2014/main" id="{A1124F43-E54C-436F-BF8A-EE565CA01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920" y="3371376"/>
            <a:ext cx="1643063" cy="5476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u="sng"/>
              <a:t>Código</a:t>
            </a:r>
          </a:p>
        </p:txBody>
      </p:sp>
      <p:sp>
        <p:nvSpPr>
          <p:cNvPr id="49157" name="Oval 6">
            <a:extLst>
              <a:ext uri="{FF2B5EF4-FFF2-40B4-BE49-F238E27FC236}">
                <a16:creationId xmlns:a16="http://schemas.microsoft.com/office/drawing/2014/main" id="{3178C60D-B4B8-45EF-BCE8-85C6BF962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920" y="3985740"/>
            <a:ext cx="1643063" cy="5476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/>
              <a:t>Nome</a:t>
            </a:r>
          </a:p>
        </p:txBody>
      </p:sp>
      <p:sp>
        <p:nvSpPr>
          <p:cNvPr id="49158" name="Oval 7">
            <a:extLst>
              <a:ext uri="{FF2B5EF4-FFF2-40B4-BE49-F238E27FC236}">
                <a16:creationId xmlns:a16="http://schemas.microsoft.com/office/drawing/2014/main" id="{54DC625F-C8FA-4D54-BE66-9435ABCC6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920" y="4603276"/>
            <a:ext cx="1643063" cy="5476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/>
              <a:t>Endereço</a:t>
            </a:r>
          </a:p>
        </p:txBody>
      </p:sp>
      <p:sp>
        <p:nvSpPr>
          <p:cNvPr id="49159" name="Oval 8">
            <a:extLst>
              <a:ext uri="{FF2B5EF4-FFF2-40B4-BE49-F238E27FC236}">
                <a16:creationId xmlns:a16="http://schemas.microsoft.com/office/drawing/2014/main" id="{476D4146-5C0D-49B1-8027-D72617E8D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920" y="5217640"/>
            <a:ext cx="1643063" cy="547687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/>
              <a:t>Telefone</a:t>
            </a:r>
          </a:p>
        </p:txBody>
      </p:sp>
      <p:cxnSp>
        <p:nvCxnSpPr>
          <p:cNvPr id="49160" name="AutoShape 9">
            <a:extLst>
              <a:ext uri="{FF2B5EF4-FFF2-40B4-BE49-F238E27FC236}">
                <a16:creationId xmlns:a16="http://schemas.microsoft.com/office/drawing/2014/main" id="{8F67100F-E274-445A-A14F-C4849F6A536E}"/>
              </a:ext>
            </a:extLst>
          </p:cNvPr>
          <p:cNvCxnSpPr>
            <a:cxnSpLocks noChangeShapeType="1"/>
            <a:stCxn id="49156" idx="2"/>
            <a:endCxn id="14340" idx="2"/>
          </p:cNvCxnSpPr>
          <p:nvPr/>
        </p:nvCxnSpPr>
        <p:spPr bwMode="auto">
          <a:xfrm rot="10800000">
            <a:off x="2317633" y="3165002"/>
            <a:ext cx="268287" cy="48101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1" name="AutoShape 11">
            <a:extLst>
              <a:ext uri="{FF2B5EF4-FFF2-40B4-BE49-F238E27FC236}">
                <a16:creationId xmlns:a16="http://schemas.microsoft.com/office/drawing/2014/main" id="{DC06EE3A-2CD5-4DFB-B3D7-6CB1F03E33ED}"/>
              </a:ext>
            </a:extLst>
          </p:cNvPr>
          <p:cNvCxnSpPr>
            <a:cxnSpLocks noChangeShapeType="1"/>
            <a:stCxn id="49157" idx="2"/>
            <a:endCxn id="14340" idx="2"/>
          </p:cNvCxnSpPr>
          <p:nvPr/>
        </p:nvCxnSpPr>
        <p:spPr bwMode="auto">
          <a:xfrm rot="10800000">
            <a:off x="2317633" y="3165002"/>
            <a:ext cx="268287" cy="1095375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2" name="AutoShape 12">
            <a:extLst>
              <a:ext uri="{FF2B5EF4-FFF2-40B4-BE49-F238E27FC236}">
                <a16:creationId xmlns:a16="http://schemas.microsoft.com/office/drawing/2014/main" id="{76833CA7-DCE5-41B0-8E96-ED6DD27FC4EA}"/>
              </a:ext>
            </a:extLst>
          </p:cNvPr>
          <p:cNvCxnSpPr>
            <a:cxnSpLocks noChangeShapeType="1"/>
            <a:stCxn id="49158" idx="2"/>
            <a:endCxn id="14340" idx="2"/>
          </p:cNvCxnSpPr>
          <p:nvPr/>
        </p:nvCxnSpPr>
        <p:spPr bwMode="auto">
          <a:xfrm rot="10800000">
            <a:off x="2317633" y="3165002"/>
            <a:ext cx="268287" cy="171291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3" name="AutoShape 13">
            <a:extLst>
              <a:ext uri="{FF2B5EF4-FFF2-40B4-BE49-F238E27FC236}">
                <a16:creationId xmlns:a16="http://schemas.microsoft.com/office/drawing/2014/main" id="{B39388DC-0EDC-46FB-BBCC-7AF1FAC87834}"/>
              </a:ext>
            </a:extLst>
          </p:cNvPr>
          <p:cNvCxnSpPr>
            <a:cxnSpLocks noChangeShapeType="1"/>
            <a:stCxn id="49159" idx="2"/>
            <a:endCxn id="14340" idx="2"/>
          </p:cNvCxnSpPr>
          <p:nvPr/>
        </p:nvCxnSpPr>
        <p:spPr bwMode="auto">
          <a:xfrm rot="10800000">
            <a:off x="2317633" y="3165002"/>
            <a:ext cx="250825" cy="2327275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64" name="Oval 14">
            <a:extLst>
              <a:ext uri="{FF2B5EF4-FFF2-40B4-BE49-F238E27FC236}">
                <a16:creationId xmlns:a16="http://schemas.microsoft.com/office/drawing/2014/main" id="{F628F82E-0D0C-459B-B71A-6E7E1930C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845" y="4260376"/>
            <a:ext cx="1643063" cy="5476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/>
              <a:t>Rua</a:t>
            </a:r>
          </a:p>
        </p:txBody>
      </p:sp>
      <p:sp>
        <p:nvSpPr>
          <p:cNvPr id="49165" name="Oval 15">
            <a:extLst>
              <a:ext uri="{FF2B5EF4-FFF2-40B4-BE49-F238E27FC236}">
                <a16:creationId xmlns:a16="http://schemas.microsoft.com/office/drawing/2014/main" id="{CDC8C99F-A407-4C81-AFE1-0897591B0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845" y="4944589"/>
            <a:ext cx="1643063" cy="5461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/>
              <a:t>Número</a:t>
            </a:r>
          </a:p>
        </p:txBody>
      </p:sp>
      <p:cxnSp>
        <p:nvCxnSpPr>
          <p:cNvPr id="49166" name="AutoShape 16">
            <a:extLst>
              <a:ext uri="{FF2B5EF4-FFF2-40B4-BE49-F238E27FC236}">
                <a16:creationId xmlns:a16="http://schemas.microsoft.com/office/drawing/2014/main" id="{73E22E42-FCCA-4B34-95A7-7D4F98AA3C68}"/>
              </a:ext>
            </a:extLst>
          </p:cNvPr>
          <p:cNvCxnSpPr>
            <a:cxnSpLocks noChangeShapeType="1"/>
            <a:stCxn id="49158" idx="6"/>
            <a:endCxn id="49164" idx="2"/>
          </p:cNvCxnSpPr>
          <p:nvPr/>
        </p:nvCxnSpPr>
        <p:spPr bwMode="auto">
          <a:xfrm flipV="1">
            <a:off x="4228982" y="4535014"/>
            <a:ext cx="169862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7" name="AutoShape 17">
            <a:extLst>
              <a:ext uri="{FF2B5EF4-FFF2-40B4-BE49-F238E27FC236}">
                <a16:creationId xmlns:a16="http://schemas.microsoft.com/office/drawing/2014/main" id="{D83BF49F-C954-4EB2-A7B1-834334160FB5}"/>
              </a:ext>
            </a:extLst>
          </p:cNvPr>
          <p:cNvCxnSpPr>
            <a:cxnSpLocks noChangeShapeType="1"/>
            <a:stCxn id="49158" idx="6"/>
            <a:endCxn id="49165" idx="2"/>
          </p:cNvCxnSpPr>
          <p:nvPr/>
        </p:nvCxnSpPr>
        <p:spPr bwMode="auto">
          <a:xfrm>
            <a:off x="4228982" y="4877915"/>
            <a:ext cx="169862" cy="339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4" name="Rectangle 18">
            <a:extLst>
              <a:ext uri="{FF2B5EF4-FFF2-40B4-BE49-F238E27FC236}">
                <a16:creationId xmlns:a16="http://schemas.microsoft.com/office/drawing/2014/main" id="{1E46D96F-34B4-41F2-9F88-FE341F827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670" y="3785714"/>
            <a:ext cx="1641475" cy="6159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/>
              <a:t>Livro</a:t>
            </a:r>
          </a:p>
        </p:txBody>
      </p:sp>
      <p:sp>
        <p:nvSpPr>
          <p:cNvPr id="14355" name="AutoShape 19">
            <a:extLst>
              <a:ext uri="{FF2B5EF4-FFF2-40B4-BE49-F238E27FC236}">
                <a16:creationId xmlns:a16="http://schemas.microsoft.com/office/drawing/2014/main" id="{501A550F-D726-45BC-97D8-EAE10F680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707" y="2207739"/>
            <a:ext cx="1300162" cy="1300162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/>
              <a:t>empresta</a:t>
            </a:r>
          </a:p>
        </p:txBody>
      </p:sp>
      <p:cxnSp>
        <p:nvCxnSpPr>
          <p:cNvPr id="49170" name="AutoShape 20">
            <a:extLst>
              <a:ext uri="{FF2B5EF4-FFF2-40B4-BE49-F238E27FC236}">
                <a16:creationId xmlns:a16="http://schemas.microsoft.com/office/drawing/2014/main" id="{8A57D06A-EA10-4D36-B3D0-FF7222985B48}"/>
              </a:ext>
            </a:extLst>
          </p:cNvPr>
          <p:cNvCxnSpPr>
            <a:cxnSpLocks noChangeShapeType="1"/>
            <a:stCxn id="14340" idx="3"/>
            <a:endCxn id="14355" idx="1"/>
          </p:cNvCxnSpPr>
          <p:nvPr/>
        </p:nvCxnSpPr>
        <p:spPr bwMode="auto">
          <a:xfrm>
            <a:off x="3138369" y="2858614"/>
            <a:ext cx="9223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71" name="Text Box 22">
            <a:extLst>
              <a:ext uri="{FF2B5EF4-FFF2-40B4-BE49-F238E27FC236}">
                <a16:creationId xmlns:a16="http://schemas.microsoft.com/office/drawing/2014/main" id="{F856656C-CE0E-458E-95F9-C2443A860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7095" y="2466501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/>
              <a:t>(1,M)</a:t>
            </a:r>
          </a:p>
        </p:txBody>
      </p:sp>
      <p:sp>
        <p:nvSpPr>
          <p:cNvPr id="49172" name="Text Box 23">
            <a:extLst>
              <a:ext uri="{FF2B5EF4-FFF2-40B4-BE49-F238E27FC236}">
                <a16:creationId xmlns:a16="http://schemas.microsoft.com/office/drawing/2014/main" id="{26F37C9F-27A7-4E7B-AB68-4BABBC3DD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982" y="3376139"/>
            <a:ext cx="660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/>
              <a:t>(0,4)</a:t>
            </a:r>
          </a:p>
        </p:txBody>
      </p:sp>
      <p:sp>
        <p:nvSpPr>
          <p:cNvPr id="49173" name="Oval 24">
            <a:extLst>
              <a:ext uri="{FF2B5EF4-FFF2-40B4-BE49-F238E27FC236}">
                <a16:creationId xmlns:a16="http://schemas.microsoft.com/office/drawing/2014/main" id="{8D0E585A-3ED8-4169-BBDE-93B55949D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745" y="737715"/>
            <a:ext cx="1641475" cy="547687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/>
              <a:t>Empréstimo</a:t>
            </a:r>
          </a:p>
        </p:txBody>
      </p:sp>
      <p:sp>
        <p:nvSpPr>
          <p:cNvPr id="49174" name="Oval 25">
            <a:extLst>
              <a:ext uri="{FF2B5EF4-FFF2-40B4-BE49-F238E27FC236}">
                <a16:creationId xmlns:a16="http://schemas.microsoft.com/office/drawing/2014/main" id="{D5AFAB47-0448-4A73-B5F9-704F34480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8908" y="1391765"/>
            <a:ext cx="1641475" cy="5476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/>
              <a:t>Devolução</a:t>
            </a:r>
          </a:p>
        </p:txBody>
      </p:sp>
      <p:sp>
        <p:nvSpPr>
          <p:cNvPr id="49175" name="Oval 28">
            <a:extLst>
              <a:ext uri="{FF2B5EF4-FFF2-40B4-BE49-F238E27FC236}">
                <a16:creationId xmlns:a16="http://schemas.microsoft.com/office/drawing/2014/main" id="{D39D3F0A-0FFD-4F6C-9F52-30CA6CDC0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558" y="4542951"/>
            <a:ext cx="1641475" cy="49688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u="sng"/>
              <a:t>ISBN</a:t>
            </a:r>
          </a:p>
        </p:txBody>
      </p:sp>
      <p:sp>
        <p:nvSpPr>
          <p:cNvPr id="49176" name="Oval 29">
            <a:extLst>
              <a:ext uri="{FF2B5EF4-FFF2-40B4-BE49-F238E27FC236}">
                <a16:creationId xmlns:a16="http://schemas.microsoft.com/office/drawing/2014/main" id="{46C2C844-1079-4FCF-BB97-578E9ED44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020" y="5154139"/>
            <a:ext cx="1643063" cy="42068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dirty="0"/>
              <a:t>Título</a:t>
            </a:r>
          </a:p>
        </p:txBody>
      </p:sp>
      <p:sp>
        <p:nvSpPr>
          <p:cNvPr id="49177" name="Oval 30">
            <a:extLst>
              <a:ext uri="{FF2B5EF4-FFF2-40B4-BE49-F238E27FC236}">
                <a16:creationId xmlns:a16="http://schemas.microsoft.com/office/drawing/2014/main" id="{88DF757B-7AA5-407A-B0ED-77AA9FA4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582" y="5770090"/>
            <a:ext cx="1643062" cy="42068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/>
              <a:t>Situação</a:t>
            </a:r>
          </a:p>
        </p:txBody>
      </p:sp>
      <p:cxnSp>
        <p:nvCxnSpPr>
          <p:cNvPr id="49178" name="AutoShape 31">
            <a:extLst>
              <a:ext uri="{FF2B5EF4-FFF2-40B4-BE49-F238E27FC236}">
                <a16:creationId xmlns:a16="http://schemas.microsoft.com/office/drawing/2014/main" id="{8291BC98-F1A8-4641-AC07-76B1F48E854C}"/>
              </a:ext>
            </a:extLst>
          </p:cNvPr>
          <p:cNvCxnSpPr>
            <a:cxnSpLocks noChangeShapeType="1"/>
            <a:stCxn id="49175" idx="2"/>
            <a:endCxn id="14354" idx="2"/>
          </p:cNvCxnSpPr>
          <p:nvPr/>
        </p:nvCxnSpPr>
        <p:spPr bwMode="auto">
          <a:xfrm rot="10800000">
            <a:off x="7121408" y="4401664"/>
            <a:ext cx="184150" cy="38973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79" name="AutoShape 32">
            <a:extLst>
              <a:ext uri="{FF2B5EF4-FFF2-40B4-BE49-F238E27FC236}">
                <a16:creationId xmlns:a16="http://schemas.microsoft.com/office/drawing/2014/main" id="{A5C67FCE-DCBE-42D6-A9E7-BF102E2ACBCA}"/>
              </a:ext>
            </a:extLst>
          </p:cNvPr>
          <p:cNvCxnSpPr>
            <a:cxnSpLocks noChangeShapeType="1"/>
            <a:stCxn id="49176" idx="2"/>
            <a:endCxn id="14354" idx="2"/>
          </p:cNvCxnSpPr>
          <p:nvPr/>
        </p:nvCxnSpPr>
        <p:spPr bwMode="auto">
          <a:xfrm rot="10800000">
            <a:off x="7121408" y="4401664"/>
            <a:ext cx="201612" cy="962818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80" name="AutoShape 33">
            <a:extLst>
              <a:ext uri="{FF2B5EF4-FFF2-40B4-BE49-F238E27FC236}">
                <a16:creationId xmlns:a16="http://schemas.microsoft.com/office/drawing/2014/main" id="{E58B7CC4-C91D-4949-B139-20402A2414BD}"/>
              </a:ext>
            </a:extLst>
          </p:cNvPr>
          <p:cNvCxnSpPr>
            <a:cxnSpLocks noChangeShapeType="1"/>
            <a:stCxn id="49177" idx="2"/>
            <a:endCxn id="14354" idx="2"/>
          </p:cNvCxnSpPr>
          <p:nvPr/>
        </p:nvCxnSpPr>
        <p:spPr bwMode="auto">
          <a:xfrm rot="10800000">
            <a:off x="7121408" y="4401665"/>
            <a:ext cx="257174" cy="1578769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70" name="Rectangle 34">
            <a:extLst>
              <a:ext uri="{FF2B5EF4-FFF2-40B4-BE49-F238E27FC236}">
                <a16:creationId xmlns:a16="http://schemas.microsoft.com/office/drawing/2014/main" id="{B8883FD8-F565-4F8B-9C78-38F445E0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7658" y="859951"/>
            <a:ext cx="1641475" cy="6159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/>
              <a:t>Autor</a:t>
            </a:r>
          </a:p>
        </p:txBody>
      </p:sp>
      <p:cxnSp>
        <p:nvCxnSpPr>
          <p:cNvPr id="49182" name="AutoShape 36">
            <a:extLst>
              <a:ext uri="{FF2B5EF4-FFF2-40B4-BE49-F238E27FC236}">
                <a16:creationId xmlns:a16="http://schemas.microsoft.com/office/drawing/2014/main" id="{F0CF2A52-7644-47F1-B713-92C500022F63}"/>
              </a:ext>
            </a:extLst>
          </p:cNvPr>
          <p:cNvCxnSpPr>
            <a:cxnSpLocks noChangeShapeType="1"/>
            <a:stCxn id="49174" idx="2"/>
            <a:endCxn id="14355" idx="0"/>
          </p:cNvCxnSpPr>
          <p:nvPr/>
        </p:nvCxnSpPr>
        <p:spPr bwMode="auto">
          <a:xfrm rot="10800000" flipV="1">
            <a:off x="4711583" y="1666401"/>
            <a:ext cx="187325" cy="541338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83" name="AutoShape 37">
            <a:extLst>
              <a:ext uri="{FF2B5EF4-FFF2-40B4-BE49-F238E27FC236}">
                <a16:creationId xmlns:a16="http://schemas.microsoft.com/office/drawing/2014/main" id="{EAE7BAA5-31DA-4436-9DE6-10603381DCA9}"/>
              </a:ext>
            </a:extLst>
          </p:cNvPr>
          <p:cNvCxnSpPr>
            <a:cxnSpLocks noChangeShapeType="1"/>
            <a:stCxn id="49173" idx="2"/>
            <a:endCxn id="14355" idx="0"/>
          </p:cNvCxnSpPr>
          <p:nvPr/>
        </p:nvCxnSpPr>
        <p:spPr bwMode="auto">
          <a:xfrm rot="10800000" flipV="1">
            <a:off x="4711582" y="1012351"/>
            <a:ext cx="138112" cy="1195388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84" name="AutoShape 38">
            <a:extLst>
              <a:ext uri="{FF2B5EF4-FFF2-40B4-BE49-F238E27FC236}">
                <a16:creationId xmlns:a16="http://schemas.microsoft.com/office/drawing/2014/main" id="{49E36178-1CFB-4BAF-BEFD-85815F999901}"/>
              </a:ext>
            </a:extLst>
          </p:cNvPr>
          <p:cNvCxnSpPr>
            <a:cxnSpLocks noChangeShapeType="1"/>
            <a:stCxn id="14355" idx="3"/>
            <a:endCxn id="14354" idx="0"/>
          </p:cNvCxnSpPr>
          <p:nvPr/>
        </p:nvCxnSpPr>
        <p:spPr bwMode="auto">
          <a:xfrm>
            <a:off x="5360869" y="2858614"/>
            <a:ext cx="1760538" cy="92710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85" name="Oval 39">
            <a:extLst>
              <a:ext uri="{FF2B5EF4-FFF2-40B4-BE49-F238E27FC236}">
                <a16:creationId xmlns:a16="http://schemas.microsoft.com/office/drawing/2014/main" id="{030F07A4-3A86-41C8-B621-1B2551A57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282" y="1612426"/>
            <a:ext cx="1643062" cy="5476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u="sng"/>
              <a:t>Código</a:t>
            </a:r>
          </a:p>
        </p:txBody>
      </p:sp>
      <p:sp>
        <p:nvSpPr>
          <p:cNvPr id="49186" name="Oval 40">
            <a:extLst>
              <a:ext uri="{FF2B5EF4-FFF2-40B4-BE49-F238E27FC236}">
                <a16:creationId xmlns:a16="http://schemas.microsoft.com/office/drawing/2014/main" id="{5D9AFB7D-3C44-4FD4-B213-395A15646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282" y="2228376"/>
            <a:ext cx="1643062" cy="5461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/>
              <a:t>Nome</a:t>
            </a:r>
          </a:p>
        </p:txBody>
      </p:sp>
      <p:cxnSp>
        <p:nvCxnSpPr>
          <p:cNvPr id="49187" name="AutoShape 42">
            <a:extLst>
              <a:ext uri="{FF2B5EF4-FFF2-40B4-BE49-F238E27FC236}">
                <a16:creationId xmlns:a16="http://schemas.microsoft.com/office/drawing/2014/main" id="{30169CBD-BF68-4E4D-A58F-A56BDA5CF620}"/>
              </a:ext>
            </a:extLst>
          </p:cNvPr>
          <p:cNvCxnSpPr>
            <a:cxnSpLocks noChangeShapeType="1"/>
            <a:stCxn id="14370" idx="2"/>
            <a:endCxn id="49185" idx="6"/>
          </p:cNvCxnSpPr>
          <p:nvPr/>
        </p:nvCxnSpPr>
        <p:spPr bwMode="auto">
          <a:xfrm rot="5400000">
            <a:off x="8076288" y="1544958"/>
            <a:ext cx="411163" cy="27305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88" name="AutoShape 43">
            <a:extLst>
              <a:ext uri="{FF2B5EF4-FFF2-40B4-BE49-F238E27FC236}">
                <a16:creationId xmlns:a16="http://schemas.microsoft.com/office/drawing/2014/main" id="{6E4A7269-AC7C-4620-9F3F-C53B977E1CE1}"/>
              </a:ext>
            </a:extLst>
          </p:cNvPr>
          <p:cNvCxnSpPr>
            <a:cxnSpLocks noChangeShapeType="1"/>
            <a:stCxn id="14370" idx="2"/>
            <a:endCxn id="49186" idx="6"/>
          </p:cNvCxnSpPr>
          <p:nvPr/>
        </p:nvCxnSpPr>
        <p:spPr bwMode="auto">
          <a:xfrm rot="5400000">
            <a:off x="7769107" y="1852139"/>
            <a:ext cx="1025525" cy="27305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80" name="AutoShape 44">
            <a:extLst>
              <a:ext uri="{FF2B5EF4-FFF2-40B4-BE49-F238E27FC236}">
                <a16:creationId xmlns:a16="http://schemas.microsoft.com/office/drawing/2014/main" id="{24407E61-1EC3-431C-8F7A-C1642AFD2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382" y="3442814"/>
            <a:ext cx="1300162" cy="1300162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pt-BR"/>
              <a:t>escrito</a:t>
            </a:r>
          </a:p>
        </p:txBody>
      </p:sp>
      <p:cxnSp>
        <p:nvCxnSpPr>
          <p:cNvPr id="49190" name="AutoShape 45">
            <a:extLst>
              <a:ext uri="{FF2B5EF4-FFF2-40B4-BE49-F238E27FC236}">
                <a16:creationId xmlns:a16="http://schemas.microsoft.com/office/drawing/2014/main" id="{74C02DDC-EA5D-4D54-9BFA-9F53B86DAEFF}"/>
              </a:ext>
            </a:extLst>
          </p:cNvPr>
          <p:cNvCxnSpPr>
            <a:cxnSpLocks noChangeShapeType="1"/>
            <a:stCxn id="14354" idx="3"/>
            <a:endCxn id="14380" idx="1"/>
          </p:cNvCxnSpPr>
          <p:nvPr/>
        </p:nvCxnSpPr>
        <p:spPr bwMode="auto">
          <a:xfrm>
            <a:off x="7942144" y="4093689"/>
            <a:ext cx="503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91" name="AutoShape 46">
            <a:extLst>
              <a:ext uri="{FF2B5EF4-FFF2-40B4-BE49-F238E27FC236}">
                <a16:creationId xmlns:a16="http://schemas.microsoft.com/office/drawing/2014/main" id="{A8A03786-549C-4080-A7EB-D0B4896BC706}"/>
              </a:ext>
            </a:extLst>
          </p:cNvPr>
          <p:cNvCxnSpPr>
            <a:cxnSpLocks noChangeShapeType="1"/>
            <a:stCxn id="14380" idx="3"/>
            <a:endCxn id="14370" idx="3"/>
          </p:cNvCxnSpPr>
          <p:nvPr/>
        </p:nvCxnSpPr>
        <p:spPr bwMode="auto">
          <a:xfrm flipH="1" flipV="1">
            <a:off x="9239132" y="1167927"/>
            <a:ext cx="506412" cy="2925763"/>
          </a:xfrm>
          <a:prstGeom prst="bentConnector3">
            <a:avLst>
              <a:gd name="adj1" fmla="val -42856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92" name="Text Box 47">
            <a:extLst>
              <a:ext uri="{FF2B5EF4-FFF2-40B4-BE49-F238E27FC236}">
                <a16:creationId xmlns:a16="http://schemas.microsoft.com/office/drawing/2014/main" id="{BD37CBC0-03A4-444E-95EC-A6D2E5E82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933" y="3673001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/>
              <a:t>(1,M)</a:t>
            </a:r>
          </a:p>
        </p:txBody>
      </p:sp>
      <p:sp>
        <p:nvSpPr>
          <p:cNvPr id="49193" name="Text Box 48">
            <a:extLst>
              <a:ext uri="{FF2B5EF4-FFF2-40B4-BE49-F238E27FC236}">
                <a16:creationId xmlns:a16="http://schemas.microsoft.com/office/drawing/2014/main" id="{178D9AFA-57AE-435E-B6CB-2BDAFCDC4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158" y="1142526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/>
              <a:t>(1,M)</a:t>
            </a:r>
          </a:p>
        </p:txBody>
      </p:sp>
      <p:sp>
        <p:nvSpPr>
          <p:cNvPr id="49194" name="Oval 49">
            <a:extLst>
              <a:ext uri="{FF2B5EF4-FFF2-40B4-BE49-F238E27FC236}">
                <a16:creationId xmlns:a16="http://schemas.microsoft.com/office/drawing/2014/main" id="{867ED707-026A-40D0-B8C5-958FF2237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720" y="2828451"/>
            <a:ext cx="1643063" cy="5476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/>
              <a:t>Seqüência</a:t>
            </a:r>
          </a:p>
        </p:txBody>
      </p:sp>
      <p:cxnSp>
        <p:nvCxnSpPr>
          <p:cNvPr id="49195" name="AutoShape 50">
            <a:extLst>
              <a:ext uri="{FF2B5EF4-FFF2-40B4-BE49-F238E27FC236}">
                <a16:creationId xmlns:a16="http://schemas.microsoft.com/office/drawing/2014/main" id="{73000CE4-5594-48AA-8313-4264B6BF15D1}"/>
              </a:ext>
            </a:extLst>
          </p:cNvPr>
          <p:cNvCxnSpPr>
            <a:cxnSpLocks noChangeShapeType="1"/>
            <a:stCxn id="14380" idx="0"/>
            <a:endCxn id="49194" idx="6"/>
          </p:cNvCxnSpPr>
          <p:nvPr/>
        </p:nvCxnSpPr>
        <p:spPr bwMode="auto">
          <a:xfrm rot="5400000" flipH="1">
            <a:off x="8804158" y="3150715"/>
            <a:ext cx="339725" cy="244475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211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74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encrypted-tbn0.gstatic.com/images?q=tbn:ANd9GcSgTPb02aGwwJCMoy22Vkyx-4S9qWsMrIf_E1GYv7jGe-lLTC_1h7JLwuQ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98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638" y="5057821"/>
            <a:ext cx="1768649" cy="773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2"/>
          <a:stretch/>
        </p:blipFill>
        <p:spPr bwMode="auto">
          <a:xfrm>
            <a:off x="6887516" y="2437924"/>
            <a:ext cx="2820009" cy="14469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79" y="4074023"/>
            <a:ext cx="2142173" cy="774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302" y="1104722"/>
            <a:ext cx="4268716" cy="11098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516" y="1116454"/>
            <a:ext cx="3951564" cy="10864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0" y="2443744"/>
            <a:ext cx="2142173" cy="13459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639" y="2459548"/>
            <a:ext cx="1768649" cy="1403689"/>
          </a:xfrm>
          <a:prstGeom prst="roundRect">
            <a:avLst>
              <a:gd name="adj" fmla="val 13303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69" y="2458721"/>
            <a:ext cx="2323649" cy="14141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79" y="5057821"/>
            <a:ext cx="2137547" cy="774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806" y="4024411"/>
            <a:ext cx="1768649" cy="773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22" y="4017382"/>
            <a:ext cx="2301496" cy="773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16" y="4997534"/>
            <a:ext cx="1278953" cy="77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7" name="Picture 2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58" y="5073923"/>
            <a:ext cx="2521901" cy="62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516" y="4024411"/>
            <a:ext cx="2775334" cy="774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SQL-Server-2014-Logo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3"/>
          <a:stretch/>
        </p:blipFill>
        <p:spPr bwMode="auto">
          <a:xfrm>
            <a:off x="235381" y="1107363"/>
            <a:ext cx="2142172" cy="11206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E472730D-AD15-4174-9F18-F35AE987DCC0}"/>
              </a:ext>
            </a:extLst>
          </p:cNvPr>
          <p:cNvSpPr txBox="1">
            <a:spLocks/>
          </p:cNvSpPr>
          <p:nvPr/>
        </p:nvSpPr>
        <p:spPr>
          <a:xfrm>
            <a:off x="356081" y="64077"/>
            <a:ext cx="12069171" cy="818866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1">
                    <a:lumMod val="50000"/>
                  </a:schemeClr>
                </a:solidFill>
              </a:rPr>
              <a:t>SGBD</a:t>
            </a:r>
            <a:r>
              <a:rPr lang="pt-BR" sz="4000" dirty="0">
                <a:solidFill>
                  <a:schemeClr val="accent1"/>
                </a:solidFill>
              </a:rPr>
              <a:t> - Sistemas Gerenciadores de Banco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B4BA93-FD2F-4AEA-95D5-B34B33562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57" y="4744571"/>
            <a:ext cx="2567856" cy="10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489144A-43AE-4A03-B442-1D267CDC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69" y="2970722"/>
            <a:ext cx="1858813" cy="151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26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C3EB6F6D-03F5-4A01-8B78-E5D520343A0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736" y="1020417"/>
            <a:ext cx="10277063" cy="5009322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sz="3600" dirty="0" err="1"/>
              <a:t>Introdução</a:t>
            </a:r>
            <a:endParaRPr lang="en-US" sz="3600" dirty="0"/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sz="3600" dirty="0" err="1"/>
              <a:t>Projeto</a:t>
            </a:r>
            <a:r>
              <a:rPr lang="en-US" sz="3600" dirty="0"/>
              <a:t> </a:t>
            </a:r>
            <a:r>
              <a:rPr lang="en-US" sz="3600" dirty="0" err="1"/>
              <a:t>Conceitual</a:t>
            </a:r>
            <a:endParaRPr lang="en-US" sz="3600" dirty="0"/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sz="3600" dirty="0" err="1"/>
              <a:t>Modelo</a:t>
            </a:r>
            <a:r>
              <a:rPr lang="en-US" sz="3600" dirty="0"/>
              <a:t> </a:t>
            </a:r>
            <a:r>
              <a:rPr lang="en-US" sz="3600" dirty="0" err="1"/>
              <a:t>Entidade-Relacionamento</a:t>
            </a:r>
            <a:r>
              <a:rPr lang="en-US" sz="3600" dirty="0"/>
              <a:t> (MER)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sz="3600" dirty="0" err="1"/>
              <a:t>Entidades</a:t>
            </a:r>
            <a:endParaRPr lang="en-US" sz="3600" dirty="0"/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sz="3600" dirty="0" err="1"/>
              <a:t>Atributos</a:t>
            </a:r>
            <a:endParaRPr lang="en-US" sz="3600" dirty="0"/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sz="3600" dirty="0" err="1"/>
              <a:t>Relacionamentos</a:t>
            </a:r>
            <a:endParaRPr lang="en-US" sz="3600" dirty="0"/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sz="3600" dirty="0" err="1"/>
              <a:t>Cardinalidade</a:t>
            </a:r>
            <a:endParaRPr lang="en-US" sz="3600" dirty="0"/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sz="3600" dirty="0" err="1"/>
              <a:t>Exemplos</a:t>
            </a:r>
            <a:endParaRPr lang="en-US" sz="3600" dirty="0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79F951C3-3FF2-48D1-8FDD-18F938FB0F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649357"/>
          </a:xfrm>
          <a:prstGeom prst="rect">
            <a:avLst/>
          </a:prstGeom>
          <a:ln/>
        </p:spPr>
        <p:txBody>
          <a:bodyPr/>
          <a:lstStyle/>
          <a:p>
            <a:pPr algn="ctr" eaLnBrk="1" hangingPunct="1"/>
            <a:r>
              <a:rPr lang="en-US" altLang="pt-BR" sz="4000" dirty="0" err="1">
                <a:solidFill>
                  <a:schemeClr val="accent1"/>
                </a:solidFill>
              </a:rPr>
              <a:t>Tópicos</a:t>
            </a:r>
            <a:endParaRPr lang="en-US" altLang="pt-BR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1">
            <a:extLst>
              <a:ext uri="{FF2B5EF4-FFF2-40B4-BE49-F238E27FC236}">
                <a16:creationId xmlns:a16="http://schemas.microsoft.com/office/drawing/2014/main" id="{2C1E967D-CCD0-4C71-A0B2-0673FF2D8393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828260" y="1071563"/>
            <a:ext cx="9415669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pt-BR" altLang="pt-BR" sz="3600" dirty="0"/>
              <a:t>Para fazer o projeto e implementação de um banco de dados,   é preciso passar pelas seguinte etapas:</a:t>
            </a:r>
          </a:p>
          <a:p>
            <a:pPr marL="0" indent="0">
              <a:buNone/>
            </a:pPr>
            <a:endParaRPr lang="pt-BR" altLang="pt-BR" sz="1100" dirty="0"/>
          </a:p>
          <a:p>
            <a:pPr marL="1055688" lvl="1" indent="-514350">
              <a:buFont typeface="Verdana" panose="020B0604030504040204" pitchFamily="34" charset="0"/>
              <a:buAutoNum type="arabicPeriod"/>
            </a:pPr>
            <a:r>
              <a:rPr lang="pt-BR" altLang="pt-BR" sz="3200" dirty="0">
                <a:solidFill>
                  <a:schemeClr val="accent1"/>
                </a:solidFill>
              </a:rPr>
              <a:t>Especificação e análise dos requisitos</a:t>
            </a:r>
          </a:p>
          <a:p>
            <a:pPr marL="1055688" lvl="1" indent="-514350">
              <a:buFont typeface="Verdana" panose="020B0604030504040204" pitchFamily="34" charset="0"/>
              <a:buAutoNum type="arabicPeriod"/>
            </a:pPr>
            <a:r>
              <a:rPr lang="pt-BR" altLang="pt-BR" sz="3200" dirty="0">
                <a:solidFill>
                  <a:schemeClr val="accent1"/>
                </a:solidFill>
              </a:rPr>
              <a:t>Projeto Conceitual</a:t>
            </a:r>
          </a:p>
          <a:p>
            <a:pPr marL="1055688" lvl="1" indent="-514350">
              <a:buFont typeface="Verdana" panose="020B0604030504040204" pitchFamily="34" charset="0"/>
              <a:buAutoNum type="arabicPeriod"/>
            </a:pPr>
            <a:r>
              <a:rPr lang="pt-BR" altLang="pt-BR" sz="3200" dirty="0">
                <a:solidFill>
                  <a:schemeClr val="accent1"/>
                </a:solidFill>
              </a:rPr>
              <a:t>Projeto Lógico</a:t>
            </a:r>
          </a:p>
          <a:p>
            <a:pPr marL="1055688" lvl="1" indent="-514350">
              <a:buFont typeface="Verdana" panose="020B0604030504040204" pitchFamily="34" charset="0"/>
              <a:buAutoNum type="arabicPeriod"/>
            </a:pPr>
            <a:r>
              <a:rPr lang="pt-BR" altLang="pt-BR" sz="3200" dirty="0">
                <a:solidFill>
                  <a:schemeClr val="accent1"/>
                </a:solidFill>
              </a:rPr>
              <a:t>Projeto Físico</a:t>
            </a:r>
          </a:p>
        </p:txBody>
      </p:sp>
      <p:sp>
        <p:nvSpPr>
          <p:cNvPr id="15363" name="Título 2">
            <a:extLst>
              <a:ext uri="{FF2B5EF4-FFF2-40B4-BE49-F238E27FC236}">
                <a16:creationId xmlns:a16="http://schemas.microsoft.com/office/drawing/2014/main" id="{7A9D08F6-A904-423D-94B1-DB4B943D13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857250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Introdução</a:t>
            </a:r>
          </a:p>
        </p:txBody>
      </p:sp>
      <p:sp>
        <p:nvSpPr>
          <p:cNvPr id="4" name="Seta para a esquerda 3">
            <a:extLst>
              <a:ext uri="{FF2B5EF4-FFF2-40B4-BE49-F238E27FC236}">
                <a16:creationId xmlns:a16="http://schemas.microsoft.com/office/drawing/2014/main" id="{5F16FD6F-B00F-4E41-AA8F-2E090C3B1DEE}"/>
              </a:ext>
            </a:extLst>
          </p:cNvPr>
          <p:cNvSpPr/>
          <p:nvPr/>
        </p:nvSpPr>
        <p:spPr>
          <a:xfrm>
            <a:off x="5138530" y="3989940"/>
            <a:ext cx="1447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Conteúdo 1">
            <a:extLst>
              <a:ext uri="{FF2B5EF4-FFF2-40B4-BE49-F238E27FC236}">
                <a16:creationId xmlns:a16="http://schemas.microsoft.com/office/drawing/2014/main" id="{BC684376-BA23-4E0E-98F2-9BF3D85CA1C5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443949" y="1097445"/>
            <a:ext cx="10462591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just"/>
            <a:r>
              <a:rPr lang="en-GB" altLang="pt-BR" sz="3600" dirty="0" err="1"/>
              <a:t>Modelo</a:t>
            </a:r>
            <a:r>
              <a:rPr lang="en-GB" altLang="pt-BR" sz="3600" dirty="0"/>
              <a:t> de dados </a:t>
            </a:r>
            <a:r>
              <a:rPr lang="en-GB" altLang="pt-BR" sz="3600" dirty="0" err="1"/>
              <a:t>abstrato</a:t>
            </a:r>
            <a:r>
              <a:rPr lang="en-GB" altLang="pt-BR" sz="3600" dirty="0"/>
              <a:t> que </a:t>
            </a:r>
            <a:r>
              <a:rPr lang="en-GB" altLang="pt-BR" sz="3600" dirty="0" err="1"/>
              <a:t>descreve</a:t>
            </a:r>
            <a:r>
              <a:rPr lang="en-GB" altLang="pt-BR" sz="3600" dirty="0"/>
              <a:t> a </a:t>
            </a:r>
            <a:r>
              <a:rPr lang="en-GB" altLang="pt-BR" sz="3600" dirty="0" err="1"/>
              <a:t>estrutura</a:t>
            </a:r>
            <a:r>
              <a:rPr lang="en-GB" altLang="pt-BR" sz="3600" dirty="0"/>
              <a:t> de  um banco de dados </a:t>
            </a:r>
            <a:r>
              <a:rPr lang="en-GB" altLang="pt-BR" sz="3600" dirty="0" err="1"/>
              <a:t>independente</a:t>
            </a:r>
            <a:r>
              <a:rPr lang="en-GB" altLang="pt-BR" sz="3600" dirty="0"/>
              <a:t> de um SGBD.</a:t>
            </a:r>
          </a:p>
          <a:p>
            <a:pPr algn="just"/>
            <a:r>
              <a:rPr lang="en-GB" altLang="pt-BR" sz="3600" dirty="0" err="1"/>
              <a:t>Não</a:t>
            </a:r>
            <a:r>
              <a:rPr lang="en-GB" altLang="pt-BR" sz="3600" dirty="0"/>
              <a:t> </a:t>
            </a:r>
            <a:r>
              <a:rPr lang="en-GB" altLang="pt-BR" sz="3600" dirty="0" err="1"/>
              <a:t>contém</a:t>
            </a:r>
            <a:r>
              <a:rPr lang="en-GB" altLang="pt-BR" sz="3600" dirty="0"/>
              <a:t> </a:t>
            </a:r>
            <a:r>
              <a:rPr lang="en-GB" altLang="pt-BR" sz="3600" dirty="0" err="1"/>
              <a:t>detalhes</a:t>
            </a:r>
            <a:r>
              <a:rPr lang="en-GB" altLang="pt-BR" sz="3600" dirty="0"/>
              <a:t> de </a:t>
            </a:r>
            <a:r>
              <a:rPr lang="en-GB" altLang="pt-BR" sz="3600" dirty="0" err="1"/>
              <a:t>implementação</a:t>
            </a:r>
            <a:r>
              <a:rPr lang="en-GB" altLang="pt-BR" sz="3600" dirty="0"/>
              <a:t>, </a:t>
            </a:r>
            <a:r>
              <a:rPr lang="en-GB" altLang="pt-BR" sz="3600" dirty="0" err="1"/>
              <a:t>apenas</a:t>
            </a:r>
            <a:r>
              <a:rPr lang="en-GB" altLang="pt-BR" sz="3600" dirty="0"/>
              <a:t> </a:t>
            </a:r>
            <a:r>
              <a:rPr lang="en-GB" altLang="pt-BR" sz="3600" dirty="0" err="1"/>
              <a:t>uma</a:t>
            </a:r>
            <a:r>
              <a:rPr lang="en-GB" altLang="pt-BR" sz="3600" dirty="0"/>
              <a:t> </a:t>
            </a:r>
            <a:r>
              <a:rPr lang="en-GB" altLang="pt-BR" sz="3600" dirty="0" err="1"/>
              <a:t>visão</a:t>
            </a:r>
            <a:r>
              <a:rPr lang="en-GB" altLang="pt-BR" sz="3600" dirty="0"/>
              <a:t> de alto </a:t>
            </a:r>
            <a:r>
              <a:rPr lang="en-GB" altLang="pt-BR" sz="3600" dirty="0" err="1"/>
              <a:t>nível</a:t>
            </a:r>
            <a:r>
              <a:rPr lang="en-GB" altLang="pt-BR" sz="3600" dirty="0"/>
              <a:t>.</a:t>
            </a:r>
          </a:p>
          <a:p>
            <a:pPr algn="just"/>
            <a:r>
              <a:rPr lang="en-GB" altLang="pt-BR" sz="3600" dirty="0"/>
              <a:t>É </a:t>
            </a:r>
            <a:r>
              <a:rPr lang="en-GB" altLang="pt-BR" sz="3600" dirty="0" err="1"/>
              <a:t>definido</a:t>
            </a:r>
            <a:r>
              <a:rPr lang="en-GB" altLang="pt-BR" sz="3600" dirty="0"/>
              <a:t> </a:t>
            </a:r>
            <a:r>
              <a:rPr lang="en-GB" altLang="pt-BR" sz="3600" dirty="0" err="1"/>
              <a:t>graficamente</a:t>
            </a:r>
            <a:r>
              <a:rPr lang="en-GB" altLang="pt-BR" sz="3600" dirty="0"/>
              <a:t> </a:t>
            </a:r>
            <a:r>
              <a:rPr lang="en-GB" altLang="pt-BR" sz="3600" dirty="0" err="1"/>
              <a:t>pelo</a:t>
            </a:r>
            <a:r>
              <a:rPr lang="en-GB" altLang="pt-BR" sz="3600" dirty="0"/>
              <a:t> </a:t>
            </a:r>
            <a:r>
              <a:rPr lang="en-GB" altLang="pt-BR" sz="3600" dirty="0" err="1"/>
              <a:t>diagrama</a:t>
            </a:r>
            <a:r>
              <a:rPr lang="en-GB" altLang="pt-BR" sz="3600" dirty="0"/>
              <a:t> </a:t>
            </a:r>
            <a:r>
              <a:rPr lang="en-GB" altLang="pt-BR" sz="3600" b="1" dirty="0" err="1"/>
              <a:t>Modelo</a:t>
            </a:r>
            <a:r>
              <a:rPr lang="en-GB" altLang="pt-BR" sz="3600" b="1" dirty="0"/>
              <a:t> </a:t>
            </a:r>
            <a:r>
              <a:rPr lang="en-GB" altLang="pt-BR" sz="3600" b="1" dirty="0" err="1"/>
              <a:t>Entidade-Relacionamento</a:t>
            </a:r>
            <a:r>
              <a:rPr lang="en-GB" altLang="pt-BR" sz="3600" b="1" dirty="0"/>
              <a:t> (MER)</a:t>
            </a:r>
            <a:r>
              <a:rPr lang="en-GB" altLang="pt-BR" sz="3600" dirty="0"/>
              <a:t>.</a:t>
            </a:r>
            <a:endParaRPr lang="pt-BR" altLang="pt-BR" sz="3600" dirty="0"/>
          </a:p>
        </p:txBody>
      </p:sp>
      <p:sp>
        <p:nvSpPr>
          <p:cNvPr id="17411" name="Título 2">
            <a:extLst>
              <a:ext uri="{FF2B5EF4-FFF2-40B4-BE49-F238E27FC236}">
                <a16:creationId xmlns:a16="http://schemas.microsoft.com/office/drawing/2014/main" id="{1E02C2EF-6874-4A5F-BD67-EFB5F10B18B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4775"/>
            <a:ext cx="12192000" cy="557834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Projeto Conceitual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ED8BF88-44C8-44F2-8D32-3143DBF27A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981075"/>
            <a:ext cx="11118574" cy="489585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pt-BR" sz="3200" dirty="0"/>
              <a:t>O MER é um diagrama simplificado:</a:t>
            </a:r>
          </a:p>
          <a:p>
            <a:pPr lvl="1">
              <a:defRPr/>
            </a:pPr>
            <a:r>
              <a:rPr lang="pt-BR" sz="3200" dirty="0">
                <a:solidFill>
                  <a:schemeClr val="accent1"/>
                </a:solidFill>
              </a:rPr>
              <a:t>Entidades</a:t>
            </a:r>
          </a:p>
          <a:p>
            <a:pPr lvl="1">
              <a:defRPr/>
            </a:pPr>
            <a:r>
              <a:rPr lang="pt-BR" sz="3200" dirty="0">
                <a:solidFill>
                  <a:schemeClr val="accent1"/>
                </a:solidFill>
              </a:rPr>
              <a:t>Relacionamentos</a:t>
            </a:r>
          </a:p>
          <a:p>
            <a:pPr lvl="1">
              <a:defRPr/>
            </a:pPr>
            <a:r>
              <a:rPr lang="pt-BR" sz="3200" dirty="0">
                <a:solidFill>
                  <a:schemeClr val="accent1"/>
                </a:solidFill>
              </a:rPr>
              <a:t>Não possui atributos</a:t>
            </a:r>
          </a:p>
          <a:p>
            <a:pPr lvl="1">
              <a:defRPr/>
            </a:pPr>
            <a:r>
              <a:rPr lang="pt-BR" sz="3200" dirty="0">
                <a:solidFill>
                  <a:schemeClr val="accent1"/>
                </a:solidFill>
              </a:rPr>
              <a:t>Não possui cardinalidade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pt-BR" sz="3200" dirty="0"/>
              <a:t>O Diagrama Entidade-Relacionamento (DER) é mais detalhado:</a:t>
            </a:r>
          </a:p>
          <a:p>
            <a:pPr lvl="1">
              <a:defRPr/>
            </a:pPr>
            <a:r>
              <a:rPr lang="pt-BR" sz="3200" dirty="0">
                <a:solidFill>
                  <a:schemeClr val="accent1"/>
                </a:solidFill>
              </a:rPr>
              <a:t>Entidades</a:t>
            </a:r>
          </a:p>
          <a:p>
            <a:pPr lvl="1">
              <a:defRPr/>
            </a:pPr>
            <a:r>
              <a:rPr lang="pt-BR" sz="3200" dirty="0">
                <a:solidFill>
                  <a:schemeClr val="accent1"/>
                </a:solidFill>
              </a:rPr>
              <a:t>Atributos</a:t>
            </a:r>
          </a:p>
          <a:p>
            <a:pPr lvl="1">
              <a:defRPr/>
            </a:pPr>
            <a:r>
              <a:rPr lang="pt-BR" sz="3200" dirty="0">
                <a:solidFill>
                  <a:schemeClr val="accent1"/>
                </a:solidFill>
              </a:rPr>
              <a:t>Relacionamentos</a:t>
            </a:r>
          </a:p>
          <a:p>
            <a:pPr marL="542250" lvl="1" indent="0">
              <a:buNone/>
              <a:defRPr/>
            </a:pPr>
            <a:r>
              <a:rPr lang="pt-BR" sz="3200" dirty="0">
                <a:solidFill>
                  <a:schemeClr val="accent1"/>
                </a:solidFill>
              </a:rPr>
              <a:t>(Possui atributos e  cardinalidade)</a:t>
            </a:r>
          </a:p>
        </p:txBody>
      </p:sp>
      <p:sp>
        <p:nvSpPr>
          <p:cNvPr id="18435" name="Título 2">
            <a:extLst>
              <a:ext uri="{FF2B5EF4-FFF2-40B4-BE49-F238E27FC236}">
                <a16:creationId xmlns:a16="http://schemas.microsoft.com/office/drawing/2014/main" id="{83B7C48B-5B3B-41D6-AECE-5446E3ACDA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857250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Modelo Entidade-Relacionamento (MER)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Conteúdo 1">
            <a:extLst>
              <a:ext uri="{FF2B5EF4-FFF2-40B4-BE49-F238E27FC236}">
                <a16:creationId xmlns:a16="http://schemas.microsoft.com/office/drawing/2014/main" id="{7F36E94D-A6B9-490C-831F-8E74232D7F89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245165" y="1299128"/>
            <a:ext cx="1140349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466725" indent="-466725"/>
            <a:r>
              <a:rPr lang="en-GB" altLang="pt-BR" sz="4000" dirty="0"/>
              <a:t>É um conjunto de </a:t>
            </a:r>
            <a:r>
              <a:rPr lang="en-GB" altLang="pt-BR" sz="4000" dirty="0" err="1"/>
              <a:t>objetos</a:t>
            </a:r>
            <a:r>
              <a:rPr lang="en-GB" altLang="pt-BR" sz="4000" dirty="0"/>
              <a:t> do </a:t>
            </a:r>
            <a:r>
              <a:rPr lang="en-GB" altLang="pt-BR" sz="4000" dirty="0" err="1"/>
              <a:t>mundo</a:t>
            </a:r>
            <a:r>
              <a:rPr lang="en-GB" altLang="pt-BR" sz="4000" dirty="0"/>
              <a:t> real </a:t>
            </a:r>
            <a:r>
              <a:rPr lang="en-GB" altLang="pt-BR" sz="4000" dirty="0" err="1"/>
              <a:t>sobre</a:t>
            </a:r>
            <a:r>
              <a:rPr lang="en-GB" altLang="pt-BR" sz="4000" dirty="0"/>
              <a:t> </a:t>
            </a:r>
            <a:r>
              <a:rPr lang="en-GB" altLang="pt-BR" sz="4000" dirty="0" err="1"/>
              <a:t>os</a:t>
            </a:r>
            <a:r>
              <a:rPr lang="en-GB" altLang="pt-BR" sz="4000" dirty="0"/>
              <a:t> </a:t>
            </a:r>
            <a:r>
              <a:rPr lang="en-GB" altLang="pt-BR" sz="4000" dirty="0" err="1"/>
              <a:t>quais</a:t>
            </a:r>
            <a:r>
              <a:rPr lang="en-GB" altLang="pt-BR" sz="4000" dirty="0"/>
              <a:t> se </a:t>
            </a:r>
            <a:r>
              <a:rPr lang="en-GB" altLang="pt-BR" sz="4000" dirty="0" err="1"/>
              <a:t>deseja</a:t>
            </a:r>
            <a:r>
              <a:rPr lang="en-GB" altLang="pt-BR" sz="4000" dirty="0"/>
              <a:t> </a:t>
            </a:r>
            <a:r>
              <a:rPr lang="en-GB" altLang="pt-BR" sz="4000" dirty="0" err="1"/>
              <a:t>manter</a:t>
            </a:r>
            <a:r>
              <a:rPr lang="en-GB" altLang="pt-BR" sz="4000" dirty="0"/>
              <a:t> </a:t>
            </a:r>
            <a:r>
              <a:rPr lang="en-GB" altLang="pt-BR" sz="4000" dirty="0" err="1"/>
              <a:t>informações</a:t>
            </a:r>
            <a:r>
              <a:rPr lang="en-GB" altLang="pt-BR" sz="4000" dirty="0"/>
              <a:t> no banco de dados.</a:t>
            </a:r>
          </a:p>
          <a:p>
            <a:pPr marL="466725" indent="-466725"/>
            <a:r>
              <a:rPr lang="en-GB" altLang="pt-BR" sz="4000" dirty="0"/>
              <a:t>É </a:t>
            </a:r>
            <a:r>
              <a:rPr lang="en-GB" altLang="pt-BR" sz="4000" dirty="0" err="1"/>
              <a:t>distinguível</a:t>
            </a:r>
            <a:r>
              <a:rPr lang="en-GB" altLang="pt-BR" sz="4000" dirty="0"/>
              <a:t> de outros </a:t>
            </a:r>
            <a:r>
              <a:rPr lang="en-GB" altLang="pt-BR" sz="4000" dirty="0" err="1"/>
              <a:t>objetos</a:t>
            </a:r>
            <a:r>
              <a:rPr lang="en-GB" altLang="pt-BR" sz="4000" dirty="0"/>
              <a:t>.</a:t>
            </a:r>
          </a:p>
          <a:p>
            <a:pPr marL="466725" indent="-466725"/>
            <a:r>
              <a:rPr lang="en-GB" altLang="pt-BR" sz="4000" dirty="0" err="1"/>
              <a:t>Representada</a:t>
            </a:r>
            <a:r>
              <a:rPr lang="en-GB" altLang="pt-BR" sz="4000" dirty="0"/>
              <a:t> </a:t>
            </a:r>
            <a:r>
              <a:rPr lang="en-GB" altLang="pt-BR" sz="4000" dirty="0" err="1"/>
              <a:t>através</a:t>
            </a:r>
            <a:r>
              <a:rPr lang="en-GB" altLang="pt-BR" sz="4000" dirty="0"/>
              <a:t> de um </a:t>
            </a:r>
            <a:r>
              <a:rPr lang="en-GB" altLang="pt-BR" sz="4000" dirty="0" err="1"/>
              <a:t>retângulo</a:t>
            </a:r>
            <a:r>
              <a:rPr lang="en-GB" altLang="pt-BR" sz="4000" dirty="0"/>
              <a:t>.</a:t>
            </a:r>
          </a:p>
          <a:p>
            <a:pPr marL="466725" indent="-466725"/>
            <a:r>
              <a:rPr lang="en-US" altLang="pt-BR" sz="4000" dirty="0" err="1"/>
              <a:t>Pode</a:t>
            </a:r>
            <a:r>
              <a:rPr lang="en-US" altLang="pt-BR" sz="4000" dirty="0"/>
              <a:t> </a:t>
            </a:r>
            <a:r>
              <a:rPr lang="en-US" altLang="pt-BR" sz="4000" dirty="0" err="1"/>
              <a:t>representar</a:t>
            </a:r>
            <a:r>
              <a:rPr lang="en-US" altLang="pt-BR" sz="4000" dirty="0"/>
              <a:t>: </a:t>
            </a:r>
          </a:p>
          <a:p>
            <a:pPr marL="827088" lvl="1"/>
            <a:r>
              <a:rPr lang="en-US" altLang="pt-BR" sz="3600" dirty="0" err="1">
                <a:solidFill>
                  <a:schemeClr val="accent1"/>
                </a:solidFill>
              </a:rPr>
              <a:t>objetos</a:t>
            </a:r>
            <a:r>
              <a:rPr lang="en-US" altLang="pt-BR" sz="3600" dirty="0">
                <a:solidFill>
                  <a:schemeClr val="accent1"/>
                </a:solidFill>
              </a:rPr>
              <a:t> </a:t>
            </a:r>
            <a:r>
              <a:rPr lang="en-US" altLang="pt-BR" sz="3600" dirty="0" err="1">
                <a:solidFill>
                  <a:schemeClr val="accent1"/>
                </a:solidFill>
              </a:rPr>
              <a:t>concretos</a:t>
            </a:r>
            <a:r>
              <a:rPr lang="en-US" altLang="pt-BR" sz="3600" dirty="0">
                <a:solidFill>
                  <a:schemeClr val="accent1"/>
                </a:solidFill>
              </a:rPr>
              <a:t> (</a:t>
            </a:r>
            <a:r>
              <a:rPr lang="en-US" altLang="pt-BR" sz="3600" dirty="0" err="1">
                <a:solidFill>
                  <a:schemeClr val="accent1"/>
                </a:solidFill>
              </a:rPr>
              <a:t>uma</a:t>
            </a:r>
            <a:r>
              <a:rPr lang="en-US" altLang="pt-BR" sz="3600" dirty="0">
                <a:solidFill>
                  <a:schemeClr val="accent1"/>
                </a:solidFill>
              </a:rPr>
              <a:t> </a:t>
            </a:r>
            <a:r>
              <a:rPr lang="en-US" altLang="pt-BR" sz="3600" dirty="0" err="1">
                <a:solidFill>
                  <a:schemeClr val="accent1"/>
                </a:solidFill>
              </a:rPr>
              <a:t>pessoa</a:t>
            </a:r>
            <a:r>
              <a:rPr lang="en-US" altLang="pt-BR" sz="3600" dirty="0">
                <a:solidFill>
                  <a:schemeClr val="accent1"/>
                </a:solidFill>
              </a:rPr>
              <a:t>)</a:t>
            </a:r>
          </a:p>
          <a:p>
            <a:pPr marL="827088" lvl="1"/>
            <a:r>
              <a:rPr lang="en-US" altLang="pt-BR" sz="3600" dirty="0" err="1">
                <a:solidFill>
                  <a:schemeClr val="accent1"/>
                </a:solidFill>
              </a:rPr>
              <a:t>objetos</a:t>
            </a:r>
            <a:r>
              <a:rPr lang="en-US" altLang="pt-BR" sz="3600" dirty="0">
                <a:solidFill>
                  <a:schemeClr val="accent1"/>
                </a:solidFill>
              </a:rPr>
              <a:t> </a:t>
            </a:r>
            <a:r>
              <a:rPr lang="en-US" altLang="pt-BR" sz="3600" dirty="0" err="1">
                <a:solidFill>
                  <a:schemeClr val="accent1"/>
                </a:solidFill>
              </a:rPr>
              <a:t>abstratos</a:t>
            </a:r>
            <a:r>
              <a:rPr lang="en-US" altLang="pt-BR" sz="3600" dirty="0">
                <a:solidFill>
                  <a:schemeClr val="accent1"/>
                </a:solidFill>
              </a:rPr>
              <a:t>  (um </a:t>
            </a:r>
            <a:r>
              <a:rPr lang="en-US" altLang="pt-BR" sz="3600" dirty="0" err="1">
                <a:solidFill>
                  <a:schemeClr val="accent1"/>
                </a:solidFill>
              </a:rPr>
              <a:t>departamento</a:t>
            </a:r>
            <a:r>
              <a:rPr lang="en-US" altLang="pt-BR" sz="3600" dirty="0">
                <a:solidFill>
                  <a:schemeClr val="accent1"/>
                </a:solidFill>
              </a:rPr>
              <a:t>)</a:t>
            </a:r>
          </a:p>
          <a:p>
            <a:pPr marL="827088" lvl="1"/>
            <a:endParaRPr lang="pt-BR" altLang="pt-BR" sz="3600" dirty="0"/>
          </a:p>
        </p:txBody>
      </p:sp>
      <p:sp>
        <p:nvSpPr>
          <p:cNvPr id="20483" name="Título 2">
            <a:extLst>
              <a:ext uri="{FF2B5EF4-FFF2-40B4-BE49-F238E27FC236}">
                <a16:creationId xmlns:a16="http://schemas.microsoft.com/office/drawing/2014/main" id="{349BB529-1626-4E9C-BC28-C600EDAA527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662609"/>
          </a:xfrm>
          <a:prstGeom prst="rect">
            <a:avLst/>
          </a:prstGeom>
          <a:ln/>
        </p:spPr>
        <p:txBody>
          <a:bodyPr/>
          <a:lstStyle/>
          <a:p>
            <a:pPr algn="ctr"/>
            <a:r>
              <a:rPr lang="pt-BR" altLang="pt-BR" sz="4000" dirty="0">
                <a:solidFill>
                  <a:schemeClr val="accent1"/>
                </a:solidFill>
              </a:rPr>
              <a:t>Entidades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573F00E6C6104F90090435BEB978B1" ma:contentTypeVersion="2" ma:contentTypeDescription="Crie um novo documento." ma:contentTypeScope="" ma:versionID="6c5cc01f79a833ebbefbb233427ef7c9">
  <xsd:schema xmlns:xsd="http://www.w3.org/2001/XMLSchema" xmlns:xs="http://www.w3.org/2001/XMLSchema" xmlns:p="http://schemas.microsoft.com/office/2006/metadata/properties" xmlns:ns2="db28ea48-1064-45bb-8ebe-e0ab426f3983" targetNamespace="http://schemas.microsoft.com/office/2006/metadata/properties" ma:root="true" ma:fieldsID="664820de8a41ea7e61c6b8470022beca" ns2:_="">
    <xsd:import namespace="db28ea48-1064-45bb-8ebe-e0ab426f3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8ea48-1064-45bb-8ebe-e0ab426f39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0A262D-A580-46A9-8A1B-C379C9ECF385}"/>
</file>

<file path=customXml/itemProps2.xml><?xml version="1.0" encoding="utf-8"?>
<ds:datastoreItem xmlns:ds="http://schemas.openxmlformats.org/officeDocument/2006/customXml" ds:itemID="{11FDDDC4-6D46-4076-A5F1-CD3A648BE5FB}"/>
</file>

<file path=customXml/itemProps3.xml><?xml version="1.0" encoding="utf-8"?>
<ds:datastoreItem xmlns:ds="http://schemas.openxmlformats.org/officeDocument/2006/customXml" ds:itemID="{F2A08319-22A0-45A6-BC7C-5E7465C4BCE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998</Words>
  <Application>Microsoft Office PowerPoint</Application>
  <PresentationFormat>Widescreen</PresentationFormat>
  <Paragraphs>285</Paragraphs>
  <Slides>30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40" baseType="lpstr">
      <vt:lpstr>Arial</vt:lpstr>
      <vt:lpstr>Arial Narrow</vt:lpstr>
      <vt:lpstr>Bahnschrift Light</vt:lpstr>
      <vt:lpstr>Calibri</vt:lpstr>
      <vt:lpstr>Calibri Light</vt:lpstr>
      <vt:lpstr>Microsoft Sans Serif</vt:lpstr>
      <vt:lpstr>Times New Roman</vt:lpstr>
      <vt:lpstr>Verdana</vt:lpstr>
      <vt:lpstr>Wingdings</vt:lpstr>
      <vt:lpstr>Tema do Office</vt:lpstr>
      <vt:lpstr>ADS     BANCO DE DADOS       </vt:lpstr>
      <vt:lpstr>Apresentação do PowerPoint</vt:lpstr>
      <vt:lpstr>Apresentação do PowerPoint</vt:lpstr>
      <vt:lpstr>Apresentação do PowerPoint</vt:lpstr>
      <vt:lpstr>Tópicos</vt:lpstr>
      <vt:lpstr>Introdução</vt:lpstr>
      <vt:lpstr>Projeto Conceitual</vt:lpstr>
      <vt:lpstr>Modelo Entidade-Relacionamento (MER)</vt:lpstr>
      <vt:lpstr>Entidades</vt:lpstr>
      <vt:lpstr>Exemplos de Entidade</vt:lpstr>
      <vt:lpstr>Atributos</vt:lpstr>
      <vt:lpstr>Tipos de Atributos</vt:lpstr>
      <vt:lpstr>Tipos de Atributos</vt:lpstr>
      <vt:lpstr>Tipos de Atributo</vt:lpstr>
      <vt:lpstr>Relacionamento</vt:lpstr>
      <vt:lpstr>Exemplos de Relacionamento</vt:lpstr>
      <vt:lpstr>Exemplos de Relacionamento</vt:lpstr>
      <vt:lpstr>Exemplos de Relacionamento</vt:lpstr>
      <vt:lpstr>Exercício I</vt:lpstr>
      <vt:lpstr>Cardinalidade dos Relacionamentos</vt:lpstr>
      <vt:lpstr>Cardinalidade 1:1</vt:lpstr>
      <vt:lpstr>Cardinalidade 1:N</vt:lpstr>
      <vt:lpstr>Cardinalidade N:N</vt:lpstr>
      <vt:lpstr>Exercício II</vt:lpstr>
      <vt:lpstr>Exercício II</vt:lpstr>
      <vt:lpstr>Exercício II</vt:lpstr>
      <vt:lpstr>Exercício III</vt:lpstr>
      <vt:lpstr>Exercício: Resposta</vt:lpstr>
      <vt:lpstr>Outro Exemplo - Biblioteca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Fernando Vieira Quevedo</dc:creator>
  <cp:lastModifiedBy>Michelle Quevedo</cp:lastModifiedBy>
  <cp:revision>88</cp:revision>
  <dcterms:created xsi:type="dcterms:W3CDTF">2020-04-08T04:34:52Z</dcterms:created>
  <dcterms:modified xsi:type="dcterms:W3CDTF">2020-05-04T14:05:32Z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0x0101000A573F00E6C6104F90090435BEB978B1</vt:lpwstr>
  </property>
</Properties>
</file>